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906000" type="A4"/>
  <p:notesSz cx="6858000" cy="9144000"/>
  <p:embeddedFontLst>
    <p:embeddedFont>
      <p:font typeface="Arial Narrow" panose="020B0604020202020204" pitchFamily="34" charset="0"/>
      <p:regular r:id="rId20"/>
      <p:bold r:id="rId21"/>
      <p:italic r:id="rId22"/>
      <p:boldItalic r:id="rId23"/>
    </p:embeddedFont>
    <p:embeddedFont>
      <p:font typeface="Book Antiqua" panose="020406020503050303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9D2DD-DF45-FADF-2F4D-8314B41A1CA7}" v="243" dt="2024-06-11T10:49:34.486"/>
  </p1510:revLst>
</p1510:revInfo>
</file>

<file path=ppt/tableStyles.xml><?xml version="1.0" encoding="utf-8"?>
<a:tblStyleLst xmlns:a="http://schemas.openxmlformats.org/drawingml/2006/main" def="{80DAB5CA-4389-405F-8A11-F0B313552788}">
  <a:tblStyle styleId="{80DAB5CA-4389-405F-8A11-F0B31355278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EA6223-6369-4D76-AEC3-376D0550DDA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4" d="100"/>
          <a:sy n="84" d="100"/>
        </p:scale>
        <p:origin x="3584" y="18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Palmer" userId="S::lpalmer@stjosephs.uk.net::8dfb75df-126c-4d20-93bc-cf52ffa3472b" providerId="AD" clId="Web-{A2F9D2DD-DF45-FADF-2F4D-8314B41A1CA7}"/>
    <pc:docChg chg="modSld">
      <pc:chgData name="Lindsey Palmer" userId="S::lpalmer@stjosephs.uk.net::8dfb75df-126c-4d20-93bc-cf52ffa3472b" providerId="AD" clId="Web-{A2F9D2DD-DF45-FADF-2F4D-8314B41A1CA7}" dt="2024-06-11T10:49:29.236" v="183"/>
      <pc:docMkLst>
        <pc:docMk/>
      </pc:docMkLst>
      <pc:sldChg chg="modSp">
        <pc:chgData name="Lindsey Palmer" userId="S::lpalmer@stjosephs.uk.net::8dfb75df-126c-4d20-93bc-cf52ffa3472b" providerId="AD" clId="Web-{A2F9D2DD-DF45-FADF-2F4D-8314B41A1CA7}" dt="2024-06-11T10:26:26.100" v="6" actId="20577"/>
        <pc:sldMkLst>
          <pc:docMk/>
          <pc:sldMk cId="0" sldId="256"/>
        </pc:sldMkLst>
        <pc:spChg chg="mod">
          <ac:chgData name="Lindsey Palmer" userId="S::lpalmer@stjosephs.uk.net::8dfb75df-126c-4d20-93bc-cf52ffa3472b" providerId="AD" clId="Web-{A2F9D2DD-DF45-FADF-2F4D-8314B41A1CA7}" dt="2024-06-11T10:26:26.100" v="6" actId="20577"/>
          <ac:spMkLst>
            <pc:docMk/>
            <pc:sldMk cId="0" sldId="256"/>
            <ac:spMk id="89" creationId="{00000000-0000-0000-0000-000000000000}"/>
          </ac:spMkLst>
        </pc:spChg>
      </pc:sldChg>
      <pc:sldChg chg="addSp delSp modSp">
        <pc:chgData name="Lindsey Palmer" userId="S::lpalmer@stjosephs.uk.net::8dfb75df-126c-4d20-93bc-cf52ffa3472b" providerId="AD" clId="Web-{A2F9D2DD-DF45-FADF-2F4D-8314B41A1CA7}" dt="2024-06-11T10:44:44.046" v="166"/>
        <pc:sldMkLst>
          <pc:docMk/>
          <pc:sldMk cId="0" sldId="257"/>
        </pc:sldMkLst>
        <pc:spChg chg="add del mod">
          <ac:chgData name="Lindsey Palmer" userId="S::lpalmer@stjosephs.uk.net::8dfb75df-126c-4d20-93bc-cf52ffa3472b" providerId="AD" clId="Web-{A2F9D2DD-DF45-FADF-2F4D-8314B41A1CA7}" dt="2024-06-11T10:37:07.188" v="83"/>
          <ac:spMkLst>
            <pc:docMk/>
            <pc:sldMk cId="0" sldId="257"/>
            <ac:spMk id="3" creationId="{925BA1CE-E89D-5380-1533-081E5C05C59B}"/>
          </ac:spMkLst>
        </pc:spChg>
        <pc:spChg chg="add del mod">
          <ac:chgData name="Lindsey Palmer" userId="S::lpalmer@stjosephs.uk.net::8dfb75df-126c-4d20-93bc-cf52ffa3472b" providerId="AD" clId="Web-{A2F9D2DD-DF45-FADF-2F4D-8314B41A1CA7}" dt="2024-06-11T10:37:41.253" v="101"/>
          <ac:spMkLst>
            <pc:docMk/>
            <pc:sldMk cId="0" sldId="257"/>
            <ac:spMk id="5" creationId="{9E3664A9-7AC8-9F6A-5DE0-27845EB14A2B}"/>
          </ac:spMkLst>
        </pc:spChg>
        <pc:spChg chg="add del mod">
          <ac:chgData name="Lindsey Palmer" userId="S::lpalmer@stjosephs.uk.net::8dfb75df-126c-4d20-93bc-cf52ffa3472b" providerId="AD" clId="Web-{A2F9D2DD-DF45-FADF-2F4D-8314B41A1CA7}" dt="2024-06-11T10:42:07.770" v="112"/>
          <ac:spMkLst>
            <pc:docMk/>
            <pc:sldMk cId="0" sldId="257"/>
            <ac:spMk id="8" creationId="{CA918CA4-8BAE-0199-C889-8CDEE953FDF3}"/>
          </ac:spMkLst>
        </pc:spChg>
        <pc:spChg chg="add del mod">
          <ac:chgData name="Lindsey Palmer" userId="S::lpalmer@stjosephs.uk.net::8dfb75df-126c-4d20-93bc-cf52ffa3472b" providerId="AD" clId="Web-{A2F9D2DD-DF45-FADF-2F4D-8314B41A1CA7}" dt="2024-06-11T10:42:01.051" v="111"/>
          <ac:spMkLst>
            <pc:docMk/>
            <pc:sldMk cId="0" sldId="257"/>
            <ac:spMk id="97" creationId="{00000000-0000-0000-0000-000000000000}"/>
          </ac:spMkLst>
        </pc:spChg>
        <pc:graphicFrameChg chg="add del mod modGraphic">
          <ac:chgData name="Lindsey Palmer" userId="S::lpalmer@stjosephs.uk.net::8dfb75df-126c-4d20-93bc-cf52ffa3472b" providerId="AD" clId="Web-{A2F9D2DD-DF45-FADF-2F4D-8314B41A1CA7}" dt="2024-06-11T10:44:44.046" v="166"/>
          <ac:graphicFrameMkLst>
            <pc:docMk/>
            <pc:sldMk cId="0" sldId="257"/>
            <ac:graphicFrameMk id="6" creationId="{D7413B98-8556-00BE-304F-1C21ACB4D69B}"/>
          </ac:graphicFrameMkLst>
        </pc:graphicFrameChg>
      </pc:sldChg>
      <pc:sldChg chg="modSp">
        <pc:chgData name="Lindsey Palmer" userId="S::lpalmer@stjosephs.uk.net::8dfb75df-126c-4d20-93bc-cf52ffa3472b" providerId="AD" clId="Web-{A2F9D2DD-DF45-FADF-2F4D-8314B41A1CA7}" dt="2024-06-11T10:30:26.225" v="50" actId="20577"/>
        <pc:sldMkLst>
          <pc:docMk/>
          <pc:sldMk cId="0" sldId="258"/>
        </pc:sldMkLst>
        <pc:spChg chg="mod">
          <ac:chgData name="Lindsey Palmer" userId="S::lpalmer@stjosephs.uk.net::8dfb75df-126c-4d20-93bc-cf52ffa3472b" providerId="AD" clId="Web-{A2F9D2DD-DF45-FADF-2F4D-8314B41A1CA7}" dt="2024-06-11T10:30:26.225" v="50" actId="20577"/>
          <ac:spMkLst>
            <pc:docMk/>
            <pc:sldMk cId="0" sldId="258"/>
            <ac:spMk id="105" creationId="{00000000-0000-0000-0000-000000000000}"/>
          </ac:spMkLst>
        </pc:spChg>
      </pc:sldChg>
      <pc:sldChg chg="modSp">
        <pc:chgData name="Lindsey Palmer" userId="S::lpalmer@stjosephs.uk.net::8dfb75df-126c-4d20-93bc-cf52ffa3472b" providerId="AD" clId="Web-{A2F9D2DD-DF45-FADF-2F4D-8314B41A1CA7}" dt="2024-06-11T10:26:46.039" v="14" actId="20577"/>
        <pc:sldMkLst>
          <pc:docMk/>
          <pc:sldMk cId="0" sldId="259"/>
        </pc:sldMkLst>
        <pc:spChg chg="mod">
          <ac:chgData name="Lindsey Palmer" userId="S::lpalmer@stjosephs.uk.net::8dfb75df-126c-4d20-93bc-cf52ffa3472b" providerId="AD" clId="Web-{A2F9D2DD-DF45-FADF-2F4D-8314B41A1CA7}" dt="2024-06-11T10:26:46.039" v="14" actId="20577"/>
          <ac:spMkLst>
            <pc:docMk/>
            <pc:sldMk cId="0" sldId="259"/>
            <ac:spMk id="118" creationId="{00000000-0000-0000-0000-000000000000}"/>
          </ac:spMkLst>
        </pc:spChg>
      </pc:sldChg>
      <pc:sldChg chg="addSp delSp modSp">
        <pc:chgData name="Lindsey Palmer" userId="S::lpalmer@stjosephs.uk.net::8dfb75df-126c-4d20-93bc-cf52ffa3472b" providerId="AD" clId="Web-{A2F9D2DD-DF45-FADF-2F4D-8314B41A1CA7}" dt="2024-06-11T10:49:29.236" v="183"/>
        <pc:sldMkLst>
          <pc:docMk/>
          <pc:sldMk cId="0" sldId="262"/>
        </pc:sldMkLst>
        <pc:spChg chg="add del mod">
          <ac:chgData name="Lindsey Palmer" userId="S::lpalmer@stjosephs.uk.net::8dfb75df-126c-4d20-93bc-cf52ffa3472b" providerId="AD" clId="Web-{A2F9D2DD-DF45-FADF-2F4D-8314B41A1CA7}" dt="2024-06-11T10:48:03.105" v="170"/>
          <ac:spMkLst>
            <pc:docMk/>
            <pc:sldMk cId="0" sldId="262"/>
            <ac:spMk id="3" creationId="{69AFC17B-4C8E-9643-7148-F4C84736A262}"/>
          </ac:spMkLst>
        </pc:spChg>
        <pc:spChg chg="del">
          <ac:chgData name="Lindsey Palmer" userId="S::lpalmer@stjosephs.uk.net::8dfb75df-126c-4d20-93bc-cf52ffa3472b" providerId="AD" clId="Web-{A2F9D2DD-DF45-FADF-2F4D-8314B41A1CA7}" dt="2024-06-11T10:47:48.448" v="167"/>
          <ac:spMkLst>
            <pc:docMk/>
            <pc:sldMk cId="0" sldId="262"/>
            <ac:spMk id="197" creationId="{00000000-0000-0000-0000-000000000000}"/>
          </ac:spMkLst>
        </pc:spChg>
        <pc:graphicFrameChg chg="add mod modGraphic">
          <ac:chgData name="Lindsey Palmer" userId="S::lpalmer@stjosephs.uk.net::8dfb75df-126c-4d20-93bc-cf52ffa3472b" providerId="AD" clId="Web-{A2F9D2DD-DF45-FADF-2F4D-8314B41A1CA7}" dt="2024-06-11T10:49:29.236" v="183"/>
          <ac:graphicFrameMkLst>
            <pc:docMk/>
            <pc:sldMk cId="0" sldId="262"/>
            <ac:graphicFrameMk id="4" creationId="{0C05B1E8-B779-8AA4-F7DB-8841205EAF1E}"/>
          </ac:graphicFrameMkLst>
        </pc:graphicFrameChg>
      </pc:sldChg>
      <pc:sldChg chg="modSp">
        <pc:chgData name="Lindsey Palmer" userId="S::lpalmer@stjosephs.uk.net::8dfb75df-126c-4d20-93bc-cf52ffa3472b" providerId="AD" clId="Web-{A2F9D2DD-DF45-FADF-2F4D-8314B41A1CA7}" dt="2024-06-11T10:33:14.548" v="58" actId="20577"/>
        <pc:sldMkLst>
          <pc:docMk/>
          <pc:sldMk cId="0" sldId="263"/>
        </pc:sldMkLst>
        <pc:spChg chg="mod">
          <ac:chgData name="Lindsey Palmer" userId="S::lpalmer@stjosephs.uk.net::8dfb75df-126c-4d20-93bc-cf52ffa3472b" providerId="AD" clId="Web-{A2F9D2DD-DF45-FADF-2F4D-8314B41A1CA7}" dt="2024-06-11T10:33:14.548" v="58" actId="20577"/>
          <ac:spMkLst>
            <pc:docMk/>
            <pc:sldMk cId="0" sldId="263"/>
            <ac:spMk id="209" creationId="{00000000-0000-0000-0000-000000000000}"/>
          </ac:spMkLst>
        </pc:spChg>
      </pc:sldChg>
      <pc:sldChg chg="modSp">
        <pc:chgData name="Lindsey Palmer" userId="S::lpalmer@stjosephs.uk.net::8dfb75df-126c-4d20-93bc-cf52ffa3472b" providerId="AD" clId="Web-{A2F9D2DD-DF45-FADF-2F4D-8314B41A1CA7}" dt="2024-06-11T10:33:47.191" v="63" actId="20577"/>
        <pc:sldMkLst>
          <pc:docMk/>
          <pc:sldMk cId="0" sldId="264"/>
        </pc:sldMkLst>
        <pc:spChg chg="mod">
          <ac:chgData name="Lindsey Palmer" userId="S::lpalmer@stjosephs.uk.net::8dfb75df-126c-4d20-93bc-cf52ffa3472b" providerId="AD" clId="Web-{A2F9D2DD-DF45-FADF-2F4D-8314B41A1CA7}" dt="2024-06-11T10:33:47.191" v="63" actId="20577"/>
          <ac:spMkLst>
            <pc:docMk/>
            <pc:sldMk cId="0" sldId="264"/>
            <ac:spMk id="217" creationId="{00000000-0000-0000-0000-000000000000}"/>
          </ac:spMkLst>
        </pc:spChg>
      </pc:sldChg>
      <pc:sldChg chg="modSp">
        <pc:chgData name="Lindsey Palmer" userId="S::lpalmer@stjosephs.uk.net::8dfb75df-126c-4d20-93bc-cf52ffa3472b" providerId="AD" clId="Web-{A2F9D2DD-DF45-FADF-2F4D-8314B41A1CA7}" dt="2024-06-11T10:34:49.851" v="67"/>
        <pc:sldMkLst>
          <pc:docMk/>
          <pc:sldMk cId="0" sldId="267"/>
        </pc:sldMkLst>
        <pc:spChg chg="mod">
          <ac:chgData name="Lindsey Palmer" userId="S::lpalmer@stjosephs.uk.net::8dfb75df-126c-4d20-93bc-cf52ffa3472b" providerId="AD" clId="Web-{A2F9D2DD-DF45-FADF-2F4D-8314B41A1CA7}" dt="2024-06-11T10:34:30.850" v="65" actId="14100"/>
          <ac:spMkLst>
            <pc:docMk/>
            <pc:sldMk cId="0" sldId="267"/>
            <ac:spMk id="252" creationId="{00000000-0000-0000-0000-000000000000}"/>
          </ac:spMkLst>
        </pc:spChg>
        <pc:graphicFrameChg chg="mod modGraphic">
          <ac:chgData name="Lindsey Palmer" userId="S::lpalmer@stjosephs.uk.net::8dfb75df-126c-4d20-93bc-cf52ffa3472b" providerId="AD" clId="Web-{A2F9D2DD-DF45-FADF-2F4D-8314B41A1CA7}" dt="2024-06-11T10:34:49.851" v="67"/>
          <ac:graphicFrameMkLst>
            <pc:docMk/>
            <pc:sldMk cId="0" sldId="267"/>
            <ac:graphicFrameMk id="253" creationId="{00000000-0000-0000-0000-000000000000}"/>
          </ac:graphicFrameMkLst>
        </pc:graphicFrameChg>
      </pc:sldChg>
      <pc:sldChg chg="modSp">
        <pc:chgData name="Lindsey Palmer" userId="S::lpalmer@stjosephs.uk.net::8dfb75df-126c-4d20-93bc-cf52ffa3472b" providerId="AD" clId="Web-{A2F9D2DD-DF45-FADF-2F4D-8314B41A1CA7}" dt="2024-06-11T10:35:25.338" v="69"/>
        <pc:sldMkLst>
          <pc:docMk/>
          <pc:sldMk cId="0" sldId="270"/>
        </pc:sldMkLst>
        <pc:graphicFrameChg chg="mod modGraphic">
          <ac:chgData name="Lindsey Palmer" userId="S::lpalmer@stjosephs.uk.net::8dfb75df-126c-4d20-93bc-cf52ffa3472b" providerId="AD" clId="Web-{A2F9D2DD-DF45-FADF-2F4D-8314B41A1CA7}" dt="2024-06-11T10:35:25.338" v="69"/>
          <ac:graphicFrameMkLst>
            <pc:docMk/>
            <pc:sldMk cId="0" sldId="270"/>
            <ac:graphicFrameMk id="27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28319b943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328319b943_0_3: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8" name="Google Shape;2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lmerl@stjosephs.uk.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eg"/><Relationship Id="rId3" Type="http://schemas.openxmlformats.org/officeDocument/2006/relationships/image" Target="../media/image10.png"/><Relationship Id="rId7" Type="http://schemas.openxmlformats.org/officeDocument/2006/relationships/image" Target="../media/image24.jpeg"/><Relationship Id="rId12" Type="http://schemas.openxmlformats.org/officeDocument/2006/relationships/image" Target="../media/image29.jpg"/><Relationship Id="rId2" Type="http://schemas.openxmlformats.org/officeDocument/2006/relationships/notesSlide" Target="../notesSlides/notesSlide6.xml"/><Relationship Id="rId16"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5" Type="http://schemas.openxmlformats.org/officeDocument/2006/relationships/image" Target="../media/image3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5575" y="476750"/>
            <a:ext cx="6353855" cy="10074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GB" b="1"/>
              <a:t>Level 3 BTEC</a:t>
            </a:r>
            <a:br>
              <a:rPr lang="en-GB" b="1"/>
            </a:br>
            <a:r>
              <a:rPr lang="en-GB" b="1"/>
              <a:t>Health and Social Care</a:t>
            </a:r>
            <a:endParaRPr/>
          </a:p>
        </p:txBody>
      </p:sp>
      <p:sp>
        <p:nvSpPr>
          <p:cNvPr id="89" name="Google Shape;89;p13"/>
          <p:cNvSpPr txBox="1"/>
          <p:nvPr/>
        </p:nvSpPr>
        <p:spPr>
          <a:xfrm>
            <a:off x="155575" y="6860350"/>
            <a:ext cx="6354000" cy="2735400"/>
          </a:xfrm>
          <a:prstGeom prst="rect">
            <a:avLst/>
          </a:prstGeom>
          <a:noFill/>
          <a:ln>
            <a:noFill/>
          </a:ln>
        </p:spPr>
        <p:txBody>
          <a:bodyPr spcFirstLastPara="1" wrap="square" lIns="91425" tIns="45700" rIns="91425" bIns="45700" anchor="ctr" anchorCtr="0">
            <a:normAutofit fontScale="92500"/>
          </a:bodyPr>
          <a:lstStyle/>
          <a:p>
            <a:pPr algn="ctr">
              <a:lnSpc>
                <a:spcPct val="90000"/>
              </a:lnSpc>
              <a:buClr>
                <a:schemeClr val="dk1"/>
              </a:buClr>
              <a:buSzPts val="3300"/>
            </a:pPr>
            <a:r>
              <a:rPr lang="en-GB" sz="3300" b="0" i="0" u="none" strike="noStrike" cap="none" dirty="0">
                <a:solidFill>
                  <a:schemeClr val="dk1"/>
                </a:solidFill>
                <a:latin typeface="Calibri"/>
                <a:ea typeface="Calibri"/>
                <a:cs typeface="Calibri"/>
                <a:sym typeface="Calibri"/>
              </a:rPr>
              <a:t>Passport to Sixth Form</a:t>
            </a:r>
            <a:r>
              <a:rPr lang="en-GB" sz="3300" dirty="0">
                <a:solidFill>
                  <a:schemeClr val="dk1"/>
                </a:solidFill>
                <a:latin typeface="Calibri"/>
                <a:ea typeface="Calibri"/>
                <a:cs typeface="Calibri"/>
                <a:sym typeface="Calibri"/>
              </a:rPr>
              <a:t> </a:t>
            </a:r>
            <a:endParaRPr/>
          </a:p>
          <a:p>
            <a:pPr marL="0" marR="0" lvl="0" indent="0" algn="ctr" rtl="0">
              <a:lnSpc>
                <a:spcPct val="90000"/>
              </a:lnSpc>
              <a:spcBef>
                <a:spcPts val="0"/>
              </a:spcBef>
              <a:spcAft>
                <a:spcPts val="0"/>
              </a:spcAft>
              <a:buClr>
                <a:schemeClr val="dk1"/>
              </a:buClr>
              <a:buSzPts val="3300"/>
              <a:buFont typeface="Calibri"/>
              <a:buNone/>
            </a:pPr>
            <a:endParaRPr sz="33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300"/>
              <a:buFont typeface="Calibri"/>
              <a:buNone/>
            </a:pPr>
            <a:r>
              <a:rPr lang="en-GB" sz="3300" b="0" i="0" u="none" strike="noStrike" cap="none" dirty="0">
                <a:solidFill>
                  <a:schemeClr val="dk1"/>
                </a:solidFill>
                <a:latin typeface="Calibri"/>
                <a:ea typeface="Calibri"/>
                <a:cs typeface="Calibri"/>
                <a:sym typeface="Calibri"/>
              </a:rPr>
              <a:t>Name: ________________________</a:t>
            </a:r>
            <a:endParaRPr sz="33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300"/>
              <a:buFont typeface="Calibri"/>
              <a:buNone/>
            </a:pPr>
            <a:endParaRPr sz="33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300"/>
              <a:buFont typeface="Calibri"/>
              <a:buNone/>
            </a:pPr>
            <a:r>
              <a:rPr lang="en-GB" sz="3300" dirty="0">
                <a:solidFill>
                  <a:schemeClr val="dk1"/>
                </a:solidFill>
                <a:latin typeface="Calibri"/>
                <a:ea typeface="Calibri"/>
                <a:cs typeface="Calibri"/>
                <a:sym typeface="Calibri"/>
              </a:rPr>
              <a:t>Any questions contact Mrs Palmer</a:t>
            </a:r>
            <a:endParaRPr sz="3300" dirty="0">
              <a:solidFill>
                <a:schemeClr val="dk1"/>
              </a:solidFill>
              <a:latin typeface="Calibri"/>
              <a:ea typeface="Calibri"/>
              <a:cs typeface="Calibri"/>
              <a:sym typeface="Calibri"/>
            </a:endParaRPr>
          </a:p>
          <a:p>
            <a:pPr algn="ctr">
              <a:lnSpc>
                <a:spcPct val="90000"/>
              </a:lnSpc>
              <a:buClr>
                <a:schemeClr val="dk1"/>
              </a:buClr>
              <a:buSzPts val="3300"/>
            </a:pPr>
            <a:r>
              <a:rPr lang="en-GB" sz="3300" u="sng" dirty="0">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lpalmer@stjosephs.uk.net</a:t>
            </a:r>
            <a:r>
              <a:rPr lang="en-GB" sz="3300" dirty="0">
                <a:solidFill>
                  <a:schemeClr val="dk1"/>
                </a:solidFill>
                <a:latin typeface="Calibri"/>
                <a:ea typeface="Calibri"/>
                <a:cs typeface="Calibri"/>
                <a:sym typeface="Calibri"/>
              </a:rPr>
              <a:t> </a:t>
            </a:r>
            <a:endParaRPr sz="3300" dirty="0">
              <a:solidFill>
                <a:schemeClr val="dk1"/>
              </a:solidFill>
              <a:latin typeface="Calibri"/>
              <a:ea typeface="Calibri"/>
              <a:cs typeface="Calibri"/>
              <a:sym typeface="Calibri"/>
            </a:endParaRPr>
          </a:p>
        </p:txBody>
      </p:sp>
      <p:pic>
        <p:nvPicPr>
          <p:cNvPr id="90" name="Google Shape;90;p13" descr="BTEC National Level 3 Health and Social Care 3rd Edition (BTEC ..."/>
          <p:cNvPicPr preferRelativeResize="0"/>
          <p:nvPr/>
        </p:nvPicPr>
        <p:blipFill rotWithShape="1">
          <a:blip r:embed="rId4">
            <a:alphaModFix/>
          </a:blip>
          <a:srcRect/>
          <a:stretch/>
        </p:blipFill>
        <p:spPr>
          <a:xfrm>
            <a:off x="1833400" y="2555450"/>
            <a:ext cx="3191200" cy="4020400"/>
          </a:xfrm>
          <a:prstGeom prst="rect">
            <a:avLst/>
          </a:prstGeom>
          <a:noFill/>
          <a:ln>
            <a:noFill/>
          </a:ln>
        </p:spPr>
      </p:pic>
      <p:sp>
        <p:nvSpPr>
          <p:cNvPr id="91" name="Google Shape;91;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2" descr="Glossary Images, Stock Photos &amp; Vectors | Shuttersto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6858000" cy="1232453"/>
          </a:xfrm>
          <a:prstGeom prst="rect">
            <a:avLst/>
          </a:prstGeom>
          <a:noFill/>
          <a:ln>
            <a:noFill/>
          </a:ln>
        </p:spPr>
      </p:pic>
      <p:graphicFrame>
        <p:nvGraphicFramePr>
          <p:cNvPr id="226" name="Google Shape;226;p22"/>
          <p:cNvGraphicFramePr/>
          <p:nvPr/>
        </p:nvGraphicFramePr>
        <p:xfrm>
          <a:off x="0" y="1232453"/>
          <a:ext cx="6858000" cy="8673425"/>
        </p:xfrm>
        <a:graphic>
          <a:graphicData uri="http://schemas.openxmlformats.org/drawingml/2006/table">
            <a:tbl>
              <a:tblPr firstRow="1" bandRow="1">
                <a:noFill/>
                <a:tableStyleId>{80DAB5CA-4389-405F-8A11-F0B313552788}</a:tableStyleId>
              </a:tblPr>
              <a:tblGrid>
                <a:gridCol w="1732550">
                  <a:extLst>
                    <a:ext uri="{9D8B030D-6E8A-4147-A177-3AD203B41FA5}">
                      <a16:colId xmlns:a16="http://schemas.microsoft.com/office/drawing/2014/main" val="20000"/>
                    </a:ext>
                  </a:extLst>
                </a:gridCol>
                <a:gridCol w="3368850">
                  <a:extLst>
                    <a:ext uri="{9D8B030D-6E8A-4147-A177-3AD203B41FA5}">
                      <a16:colId xmlns:a16="http://schemas.microsoft.com/office/drawing/2014/main" val="20001"/>
                    </a:ext>
                  </a:extLst>
                </a:gridCol>
                <a:gridCol w="1756600">
                  <a:extLst>
                    <a:ext uri="{9D8B030D-6E8A-4147-A177-3AD203B41FA5}">
                      <a16:colId xmlns:a16="http://schemas.microsoft.com/office/drawing/2014/main" val="20002"/>
                    </a:ext>
                  </a:extLst>
                </a:gridCol>
              </a:tblGrid>
              <a:tr h="326925">
                <a:tc>
                  <a:txBody>
                    <a:bodyPr/>
                    <a:lstStyle/>
                    <a:p>
                      <a:pPr marL="0" marR="0" lvl="0" indent="0" algn="ctr" rtl="0">
                        <a:spcBef>
                          <a:spcPts val="0"/>
                        </a:spcBef>
                        <a:spcAft>
                          <a:spcPts val="0"/>
                        </a:spcAft>
                        <a:buNone/>
                      </a:pPr>
                      <a:r>
                        <a:rPr lang="en-GB" sz="1200" b="1"/>
                        <a:t>Term</a:t>
                      </a:r>
                      <a:endParaRPr/>
                    </a:p>
                  </a:txBody>
                  <a:tcPr marL="91450" marR="91450" marT="45725" marB="45725" anchor="ctr"/>
                </a:tc>
                <a:tc>
                  <a:txBody>
                    <a:bodyPr/>
                    <a:lstStyle/>
                    <a:p>
                      <a:pPr marL="0" marR="0" lvl="0" indent="0" algn="ctr" rtl="0">
                        <a:spcBef>
                          <a:spcPts val="0"/>
                        </a:spcBef>
                        <a:spcAft>
                          <a:spcPts val="0"/>
                        </a:spcAft>
                        <a:buNone/>
                      </a:pPr>
                      <a:r>
                        <a:rPr lang="en-GB" sz="1200" b="1"/>
                        <a:t>Definition</a:t>
                      </a:r>
                      <a:endParaRPr/>
                    </a:p>
                  </a:txBody>
                  <a:tcPr marL="91450" marR="91450" marT="45725" marB="45725" anchor="ctr"/>
                </a:tc>
                <a:tc>
                  <a:txBody>
                    <a:bodyPr/>
                    <a:lstStyle/>
                    <a:p>
                      <a:pPr marL="0" marR="0" lvl="0" indent="0" algn="ctr" rtl="0">
                        <a:spcBef>
                          <a:spcPts val="0"/>
                        </a:spcBef>
                        <a:spcAft>
                          <a:spcPts val="0"/>
                        </a:spcAft>
                        <a:buNone/>
                      </a:pPr>
                      <a:r>
                        <a:rPr lang="en-GB" sz="1200" b="1"/>
                        <a:t>Symbol</a:t>
                      </a:r>
                      <a:endParaRPr/>
                    </a:p>
                  </a:txBody>
                  <a:tcPr marL="91450" marR="91450" marT="45725" marB="45725" anchor="ctr"/>
                </a:tc>
                <a:extLst>
                  <a:ext uri="{0D108BD9-81ED-4DB2-BD59-A6C34878D82A}">
                    <a16:rowId xmlns:a16="http://schemas.microsoft.com/office/drawing/2014/main" val="10000"/>
                  </a:ext>
                </a:extLst>
              </a:tr>
              <a:tr h="834650">
                <a:tc>
                  <a:txBody>
                    <a:bodyPr/>
                    <a:lstStyle/>
                    <a:p>
                      <a:pPr marL="0" marR="0" lvl="0" indent="0" algn="ctr" rtl="0">
                        <a:spcBef>
                          <a:spcPts val="0"/>
                        </a:spcBef>
                        <a:spcAft>
                          <a:spcPts val="0"/>
                        </a:spcAft>
                        <a:buNone/>
                      </a:pPr>
                      <a:r>
                        <a:rPr lang="en-GB" sz="1350"/>
                        <a:t>Fine Motor Skills</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1"/>
                  </a:ext>
                </a:extLst>
              </a:tr>
              <a:tr h="834650">
                <a:tc>
                  <a:txBody>
                    <a:bodyPr/>
                    <a:lstStyle/>
                    <a:p>
                      <a:pPr marL="0" marR="0" lvl="0" indent="0" algn="ctr" rtl="0">
                        <a:spcBef>
                          <a:spcPts val="0"/>
                        </a:spcBef>
                        <a:spcAft>
                          <a:spcPts val="0"/>
                        </a:spcAft>
                        <a:buNone/>
                      </a:pPr>
                      <a:r>
                        <a:rPr lang="en-GB" sz="1350"/>
                        <a:t>Growth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2"/>
                  </a:ext>
                </a:extLst>
              </a:tr>
              <a:tr h="834650">
                <a:tc>
                  <a:txBody>
                    <a:bodyPr/>
                    <a:lstStyle/>
                    <a:p>
                      <a:pPr marL="0" marR="0" lvl="0" indent="0" algn="ctr" rtl="0">
                        <a:spcBef>
                          <a:spcPts val="0"/>
                        </a:spcBef>
                        <a:spcAft>
                          <a:spcPts val="0"/>
                        </a:spcAft>
                        <a:buNone/>
                      </a:pPr>
                      <a:r>
                        <a:rPr lang="en-GB" sz="1350"/>
                        <a:t>Holistic Approach</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3"/>
                  </a:ext>
                </a:extLst>
              </a:tr>
              <a:tr h="834650">
                <a:tc>
                  <a:txBody>
                    <a:bodyPr/>
                    <a:lstStyle/>
                    <a:p>
                      <a:pPr marL="0" marR="0" lvl="0" indent="0" algn="ctr" rtl="0">
                        <a:spcBef>
                          <a:spcPts val="0"/>
                        </a:spcBef>
                        <a:spcAft>
                          <a:spcPts val="0"/>
                        </a:spcAft>
                        <a:buNone/>
                      </a:pPr>
                      <a:r>
                        <a:rPr lang="en-GB" sz="1350"/>
                        <a:t>Milestone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4"/>
                  </a:ext>
                </a:extLst>
              </a:tr>
              <a:tr h="834650">
                <a:tc>
                  <a:txBody>
                    <a:bodyPr/>
                    <a:lstStyle/>
                    <a:p>
                      <a:pPr marL="0" marR="0" lvl="0" indent="0" algn="ctr" rtl="0">
                        <a:spcBef>
                          <a:spcPts val="0"/>
                        </a:spcBef>
                        <a:spcAft>
                          <a:spcPts val="0"/>
                        </a:spcAft>
                        <a:buNone/>
                      </a:pPr>
                      <a:r>
                        <a:rPr lang="en-GB" sz="1350"/>
                        <a:t>Nature</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5"/>
                  </a:ext>
                </a:extLst>
              </a:tr>
              <a:tr h="834650">
                <a:tc>
                  <a:txBody>
                    <a:bodyPr/>
                    <a:lstStyle/>
                    <a:p>
                      <a:pPr marL="0" marR="0" lvl="0" indent="0" algn="ctr" rtl="0">
                        <a:spcBef>
                          <a:spcPts val="0"/>
                        </a:spcBef>
                        <a:spcAft>
                          <a:spcPts val="0"/>
                        </a:spcAft>
                        <a:buNone/>
                      </a:pPr>
                      <a:r>
                        <a:rPr lang="en-GB" sz="1350"/>
                        <a:t>Nurture</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6"/>
                  </a:ext>
                </a:extLst>
              </a:tr>
              <a:tr h="834650">
                <a:tc>
                  <a:txBody>
                    <a:bodyPr/>
                    <a:lstStyle/>
                    <a:p>
                      <a:pPr marL="0" marR="0" lvl="0" indent="0" algn="ctr" rtl="0">
                        <a:spcBef>
                          <a:spcPts val="0"/>
                        </a:spcBef>
                        <a:spcAft>
                          <a:spcPts val="0"/>
                        </a:spcAft>
                        <a:buNone/>
                      </a:pPr>
                      <a:r>
                        <a:rPr lang="en-GB" sz="1350"/>
                        <a:t>Risk Assessment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7"/>
                  </a:ext>
                </a:extLst>
              </a:tr>
              <a:tr h="834650">
                <a:tc>
                  <a:txBody>
                    <a:bodyPr/>
                    <a:lstStyle/>
                    <a:p>
                      <a:pPr marL="0" marR="0" lvl="0" indent="0" algn="ctr" rtl="0">
                        <a:spcBef>
                          <a:spcPts val="0"/>
                        </a:spcBef>
                        <a:spcAft>
                          <a:spcPts val="0"/>
                        </a:spcAft>
                        <a:buNone/>
                      </a:pPr>
                      <a:r>
                        <a:rPr lang="en-GB" sz="1350"/>
                        <a:t>Safeguarding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8"/>
                  </a:ext>
                </a:extLst>
              </a:tr>
              <a:tr h="834650">
                <a:tc>
                  <a:txBody>
                    <a:bodyPr/>
                    <a:lstStyle/>
                    <a:p>
                      <a:pPr marL="0" marR="0" lvl="0" indent="0" algn="ctr" rtl="0">
                        <a:spcBef>
                          <a:spcPts val="0"/>
                        </a:spcBef>
                        <a:spcAft>
                          <a:spcPts val="0"/>
                        </a:spcAft>
                        <a:buNone/>
                      </a:pPr>
                      <a:r>
                        <a:rPr lang="en-GB" sz="1350"/>
                        <a:t>Self-Concept</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9"/>
                  </a:ext>
                </a:extLst>
              </a:tr>
              <a:tr h="834650">
                <a:tc>
                  <a:txBody>
                    <a:bodyPr/>
                    <a:lstStyle/>
                    <a:p>
                      <a:pPr marL="0" marR="0" lvl="0" indent="0" algn="ctr" rtl="0">
                        <a:spcBef>
                          <a:spcPts val="0"/>
                        </a:spcBef>
                        <a:spcAft>
                          <a:spcPts val="0"/>
                        </a:spcAft>
                        <a:buNone/>
                      </a:pPr>
                      <a:r>
                        <a:rPr lang="en-GB" sz="1350"/>
                        <a:t>Self-Esteem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10"/>
                  </a:ext>
                </a:extLst>
              </a:tr>
            </a:tbl>
          </a:graphicData>
        </a:graphic>
      </p:graphicFrame>
      <p:sp>
        <p:nvSpPr>
          <p:cNvPr id="227" name="Google Shape;227;p2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p:nvPr/>
        </p:nvSpPr>
        <p:spPr>
          <a:xfrm>
            <a:off x="195369" y="407709"/>
            <a:ext cx="6599884" cy="2654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25">
                <a:solidFill>
                  <a:schemeClr val="accent1"/>
                </a:solidFill>
                <a:latin typeface="Century Gothic"/>
                <a:ea typeface="Century Gothic"/>
                <a:cs typeface="Century Gothic"/>
                <a:sym typeface="Century Gothic"/>
              </a:rPr>
              <a:t>Research a list of Health and Social Care jobs/ medical terms for each letter of the alphabet</a:t>
            </a:r>
            <a:endParaRPr/>
          </a:p>
        </p:txBody>
      </p:sp>
      <p:pic>
        <p:nvPicPr>
          <p:cNvPr id="233" name="Google Shape;23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0139" y="783931"/>
            <a:ext cx="4477401" cy="3002059"/>
          </a:xfrm>
          <a:prstGeom prst="rect">
            <a:avLst/>
          </a:prstGeom>
          <a:noFill/>
          <a:ln>
            <a:noFill/>
          </a:ln>
        </p:spPr>
      </p:pic>
      <p:pic>
        <p:nvPicPr>
          <p:cNvPr id="234" name="Google Shape;234;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00782">
            <a:off x="5566826" y="871537"/>
            <a:ext cx="1207352" cy="1243013"/>
          </a:xfrm>
          <a:prstGeom prst="rect">
            <a:avLst/>
          </a:prstGeom>
          <a:noFill/>
          <a:ln>
            <a:noFill/>
          </a:ln>
        </p:spPr>
      </p:pic>
      <p:pic>
        <p:nvPicPr>
          <p:cNvPr id="235" name="Google Shape;235;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313021">
            <a:off x="5483179" y="2072663"/>
            <a:ext cx="1239564" cy="1546777"/>
          </a:xfrm>
          <a:prstGeom prst="rect">
            <a:avLst/>
          </a:prstGeom>
          <a:noFill/>
          <a:ln>
            <a:noFill/>
          </a:ln>
        </p:spPr>
      </p:pic>
      <p:pic>
        <p:nvPicPr>
          <p:cNvPr id="236" name="Google Shape;236;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03613">
            <a:off x="116294" y="772110"/>
            <a:ext cx="1202014" cy="1441868"/>
          </a:xfrm>
          <a:prstGeom prst="rect">
            <a:avLst/>
          </a:prstGeom>
          <a:noFill/>
          <a:ln>
            <a:noFill/>
          </a:ln>
        </p:spPr>
      </p:pic>
      <p:pic>
        <p:nvPicPr>
          <p:cNvPr id="237" name="Google Shape;237;p2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44687">
            <a:off x="194686" y="2275512"/>
            <a:ext cx="1094088" cy="1433140"/>
          </a:xfrm>
          <a:prstGeom prst="rect">
            <a:avLst/>
          </a:prstGeom>
          <a:noFill/>
          <a:ln>
            <a:noFill/>
          </a:ln>
        </p:spPr>
      </p:pic>
      <p:pic>
        <p:nvPicPr>
          <p:cNvPr id="238" name="Google Shape;238;p2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0100" y="245583"/>
            <a:ext cx="6721423" cy="3737934"/>
          </a:xfrm>
          <a:prstGeom prst="rect">
            <a:avLst/>
          </a:prstGeom>
          <a:noFill/>
          <a:ln>
            <a:noFill/>
          </a:ln>
        </p:spPr>
      </p:pic>
      <p:sp>
        <p:nvSpPr>
          <p:cNvPr id="239" name="Google Shape;239;p23"/>
          <p:cNvSpPr txBox="1"/>
          <p:nvPr/>
        </p:nvSpPr>
        <p:spPr>
          <a:xfrm>
            <a:off x="220444" y="4352568"/>
            <a:ext cx="6376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40" name="Google Shape;240;p2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graphicFrame>
        <p:nvGraphicFramePr>
          <p:cNvPr id="241" name="Google Shape;241;p23"/>
          <p:cNvGraphicFramePr/>
          <p:nvPr/>
        </p:nvGraphicFramePr>
        <p:xfrm>
          <a:off x="220450" y="4145463"/>
          <a:ext cx="6376800" cy="5730210"/>
        </p:xfrm>
        <a:graphic>
          <a:graphicData uri="http://schemas.openxmlformats.org/drawingml/2006/table">
            <a:tbl>
              <a:tblPr>
                <a:noFill/>
                <a:tableStyleId>{30EA6223-6369-4D76-AEC3-376D0550DDA0}</a:tableStyleId>
              </a:tblPr>
              <a:tblGrid>
                <a:gridCol w="3237575">
                  <a:extLst>
                    <a:ext uri="{9D8B030D-6E8A-4147-A177-3AD203B41FA5}">
                      <a16:colId xmlns:a16="http://schemas.microsoft.com/office/drawing/2014/main" val="20000"/>
                    </a:ext>
                  </a:extLst>
                </a:gridCol>
                <a:gridCol w="3139225">
                  <a:extLst>
                    <a:ext uri="{9D8B030D-6E8A-4147-A177-3AD203B41FA5}">
                      <a16:colId xmlns:a16="http://schemas.microsoft.com/office/drawing/2014/main" val="20001"/>
                    </a:ext>
                  </a:extLst>
                </a:gridCol>
              </a:tblGrid>
              <a:tr h="5148475">
                <a:tc>
                  <a:txBody>
                    <a:bodyPr/>
                    <a:lstStyle/>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A</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B</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C</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D</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E</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F</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G</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H</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I</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J</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K</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L</a:t>
                      </a:r>
                      <a:endParaRPr sz="2600">
                        <a:solidFill>
                          <a:schemeClr val="dk1"/>
                        </a:solidFill>
                      </a:endParaRPr>
                    </a:p>
                    <a:p>
                      <a:pPr marL="0" lvl="0" indent="0" algn="l" rtl="0">
                        <a:spcBef>
                          <a:spcPts val="0"/>
                        </a:spcBef>
                        <a:spcAft>
                          <a:spcPts val="0"/>
                        </a:spcAft>
                        <a:buClr>
                          <a:schemeClr val="dk1"/>
                        </a:buClr>
                        <a:buFont typeface="Arial"/>
                        <a:buNone/>
                      </a:pPr>
                      <a:r>
                        <a:rPr lang="en-GB" sz="2600" b="1">
                          <a:solidFill>
                            <a:schemeClr val="dk1"/>
                          </a:solidFill>
                          <a:latin typeface="Calibri"/>
                          <a:ea typeface="Calibri"/>
                          <a:cs typeface="Calibri"/>
                          <a:sym typeface="Calibri"/>
                        </a:rPr>
                        <a:t>M</a:t>
                      </a:r>
                      <a:endParaRPr sz="2600">
                        <a:solidFill>
                          <a:schemeClr val="dk1"/>
                        </a:solidFill>
                      </a:endParaRPr>
                    </a:p>
                    <a:p>
                      <a:pPr marL="0" lvl="0" indent="0" algn="l" rtl="0">
                        <a:spcBef>
                          <a:spcPts val="0"/>
                        </a:spcBef>
                        <a:spcAft>
                          <a:spcPts val="0"/>
                        </a:spcAft>
                        <a:buClr>
                          <a:schemeClr val="dk1"/>
                        </a:buClr>
                        <a:buFont typeface="Arial"/>
                        <a:buNone/>
                      </a:pPr>
                      <a:endParaRPr sz="2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N</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O</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P</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Q</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R</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S</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T</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U</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V</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W</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X</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Y</a:t>
                      </a:r>
                      <a:endParaRPr sz="2600">
                        <a:solidFill>
                          <a:schemeClr val="dk1"/>
                        </a:solidFill>
                      </a:endParaRPr>
                    </a:p>
                    <a:p>
                      <a:pPr marL="0" lvl="0" indent="0" algn="l" rtl="0">
                        <a:spcBef>
                          <a:spcPts val="0"/>
                        </a:spcBef>
                        <a:spcAft>
                          <a:spcPts val="0"/>
                        </a:spcAft>
                        <a:buClr>
                          <a:schemeClr val="dk1"/>
                        </a:buClr>
                        <a:buSzPts val="1100"/>
                        <a:buFont typeface="Arial"/>
                        <a:buNone/>
                      </a:pPr>
                      <a:r>
                        <a:rPr lang="en-GB" sz="2600" b="1">
                          <a:solidFill>
                            <a:schemeClr val="dk1"/>
                          </a:solidFill>
                          <a:latin typeface="Calibri"/>
                          <a:ea typeface="Calibri"/>
                          <a:cs typeface="Calibri"/>
                          <a:sym typeface="Calibri"/>
                        </a:rPr>
                        <a:t>Z</a:t>
                      </a:r>
                      <a:endParaRPr sz="26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718" y="237315"/>
            <a:ext cx="1768503" cy="3040064"/>
          </a:xfrm>
          <a:prstGeom prst="rect">
            <a:avLst/>
          </a:prstGeom>
          <a:noFill/>
          <a:ln>
            <a:noFill/>
          </a:ln>
        </p:spPr>
      </p:pic>
      <p:pic>
        <p:nvPicPr>
          <p:cNvPr id="247" name="Google Shape;247;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15320" y="256365"/>
            <a:ext cx="2133065" cy="2924985"/>
          </a:xfrm>
          <a:prstGeom prst="rect">
            <a:avLst/>
          </a:prstGeom>
          <a:noFill/>
          <a:ln>
            <a:noFill/>
          </a:ln>
        </p:spPr>
      </p:pic>
      <p:sp>
        <p:nvSpPr>
          <p:cNvPr id="248" name="Google Shape;248;p24"/>
          <p:cNvSpPr txBox="1"/>
          <p:nvPr/>
        </p:nvSpPr>
        <p:spPr>
          <a:xfrm>
            <a:off x="2306446" y="401857"/>
            <a:ext cx="21307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entury Gothic"/>
                <a:ea typeface="Century Gothic"/>
                <a:cs typeface="Century Gothic"/>
                <a:sym typeface="Century Gothic"/>
              </a:rPr>
              <a:t>History of the NHS</a:t>
            </a:r>
            <a:endParaRPr/>
          </a:p>
        </p:txBody>
      </p:sp>
      <p:sp>
        <p:nvSpPr>
          <p:cNvPr id="249" name="Google Shape;249;p24"/>
          <p:cNvSpPr txBox="1"/>
          <p:nvPr/>
        </p:nvSpPr>
        <p:spPr>
          <a:xfrm>
            <a:off x="2109384" y="1320019"/>
            <a:ext cx="2455266" cy="199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25">
                <a:solidFill>
                  <a:schemeClr val="accent1"/>
                </a:solidFill>
                <a:latin typeface="Century Gothic"/>
                <a:ea typeface="Century Gothic"/>
                <a:cs typeface="Century Gothic"/>
                <a:sym typeface="Century Gothic"/>
              </a:rPr>
              <a:t>Make a leaflet outlining the history of the NHS</a:t>
            </a:r>
            <a:endParaRPr/>
          </a:p>
          <a:p>
            <a:pPr marL="0" marR="0" lvl="0" indent="0" algn="ctr" rtl="0">
              <a:spcBef>
                <a:spcPts val="0"/>
              </a:spcBef>
              <a:spcAft>
                <a:spcPts val="0"/>
              </a:spcAft>
              <a:buNone/>
            </a:pPr>
            <a:endParaRPr sz="1125">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r>
              <a:rPr lang="en-GB" sz="1125">
                <a:solidFill>
                  <a:schemeClr val="accent1"/>
                </a:solidFill>
                <a:latin typeface="Century Gothic"/>
                <a:ea typeface="Century Gothic"/>
                <a:cs typeface="Century Gothic"/>
                <a:sym typeface="Century Gothic"/>
              </a:rPr>
              <a:t>Include sections on:</a:t>
            </a:r>
            <a:endParaRPr/>
          </a:p>
          <a:p>
            <a:pPr marL="192867" marR="0" lvl="0" indent="-192867" algn="ctr" rtl="0">
              <a:spcBef>
                <a:spcPts val="0"/>
              </a:spcBef>
              <a:spcAft>
                <a:spcPts val="0"/>
              </a:spcAft>
              <a:buClr>
                <a:schemeClr val="accent1"/>
              </a:buClr>
              <a:buSzPts val="1125"/>
              <a:buFont typeface="Arial"/>
              <a:buChar char="•"/>
            </a:pPr>
            <a:r>
              <a:rPr lang="en-GB" sz="1125">
                <a:solidFill>
                  <a:schemeClr val="accent1"/>
                </a:solidFill>
                <a:latin typeface="Century Gothic"/>
                <a:ea typeface="Century Gothic"/>
                <a:cs typeface="Century Gothic"/>
                <a:sym typeface="Century Gothic"/>
              </a:rPr>
              <a:t>Healthcare before the NHS</a:t>
            </a:r>
            <a:endParaRPr/>
          </a:p>
          <a:p>
            <a:pPr marL="192867" marR="0" lvl="0" indent="-192867" algn="ctr" rtl="0">
              <a:spcBef>
                <a:spcPts val="0"/>
              </a:spcBef>
              <a:spcAft>
                <a:spcPts val="0"/>
              </a:spcAft>
              <a:buClr>
                <a:schemeClr val="accent1"/>
              </a:buClr>
              <a:buSzPts val="1125"/>
              <a:buFont typeface="Arial"/>
              <a:buChar char="•"/>
            </a:pPr>
            <a:r>
              <a:rPr lang="en-GB" sz="1125">
                <a:solidFill>
                  <a:schemeClr val="accent1"/>
                </a:solidFill>
                <a:latin typeface="Century Gothic"/>
                <a:ea typeface="Century Gothic"/>
                <a:cs typeface="Century Gothic"/>
                <a:sym typeface="Century Gothic"/>
              </a:rPr>
              <a:t>When/ why the NHS was produced</a:t>
            </a:r>
            <a:endParaRPr/>
          </a:p>
          <a:p>
            <a:pPr marL="192867" marR="0" lvl="0" indent="-192867" algn="ctr" rtl="0">
              <a:spcBef>
                <a:spcPts val="0"/>
              </a:spcBef>
              <a:spcAft>
                <a:spcPts val="0"/>
              </a:spcAft>
              <a:buClr>
                <a:schemeClr val="accent1"/>
              </a:buClr>
              <a:buSzPts val="1125"/>
              <a:buFont typeface="Arial"/>
              <a:buChar char="•"/>
            </a:pPr>
            <a:r>
              <a:rPr lang="en-GB" sz="1125">
                <a:solidFill>
                  <a:schemeClr val="accent1"/>
                </a:solidFill>
                <a:latin typeface="Century Gothic"/>
                <a:ea typeface="Century Gothic"/>
                <a:cs typeface="Century Gothic"/>
                <a:sym typeface="Century Gothic"/>
              </a:rPr>
              <a:t>What the NHS does</a:t>
            </a:r>
            <a:endParaRPr/>
          </a:p>
          <a:p>
            <a:pPr marL="192867" marR="0" lvl="0" indent="-192867" algn="ctr" rtl="0">
              <a:spcBef>
                <a:spcPts val="0"/>
              </a:spcBef>
              <a:spcAft>
                <a:spcPts val="0"/>
              </a:spcAft>
              <a:buClr>
                <a:schemeClr val="accent1"/>
              </a:buClr>
              <a:buSzPts val="1125"/>
              <a:buFont typeface="Arial"/>
              <a:buChar char="•"/>
            </a:pPr>
            <a:r>
              <a:rPr lang="en-GB" sz="1125">
                <a:solidFill>
                  <a:schemeClr val="accent1"/>
                </a:solidFill>
                <a:latin typeface="Century Gothic"/>
                <a:ea typeface="Century Gothic"/>
                <a:cs typeface="Century Gothic"/>
                <a:sym typeface="Century Gothic"/>
              </a:rPr>
              <a:t>Significance of the NHS</a:t>
            </a:r>
            <a:endParaRPr/>
          </a:p>
          <a:p>
            <a:pPr marL="192867" marR="0" lvl="0" indent="-192867" algn="ctr" rtl="0">
              <a:spcBef>
                <a:spcPts val="0"/>
              </a:spcBef>
              <a:spcAft>
                <a:spcPts val="0"/>
              </a:spcAft>
              <a:buClr>
                <a:schemeClr val="accent1"/>
              </a:buClr>
              <a:buSzPts val="1125"/>
              <a:buFont typeface="Arial"/>
              <a:buChar char="•"/>
            </a:pPr>
            <a:r>
              <a:rPr lang="en-GB" sz="1125">
                <a:solidFill>
                  <a:schemeClr val="accent1"/>
                </a:solidFill>
                <a:latin typeface="Century Gothic"/>
                <a:ea typeface="Century Gothic"/>
                <a:cs typeface="Century Gothic"/>
                <a:sym typeface="Century Gothic"/>
              </a:rPr>
              <a:t>How is the NHS different in other countries</a:t>
            </a:r>
            <a:endParaRPr/>
          </a:p>
        </p:txBody>
      </p:sp>
      <p:pic>
        <p:nvPicPr>
          <p:cNvPr id="250" name="Google Shape;250;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164" y="129166"/>
            <a:ext cx="6721423" cy="3280689"/>
          </a:xfrm>
          <a:prstGeom prst="rect">
            <a:avLst/>
          </a:prstGeom>
          <a:noFill/>
          <a:ln>
            <a:noFill/>
          </a:ln>
        </p:spPr>
      </p:pic>
      <p:pic>
        <p:nvPicPr>
          <p:cNvPr id="251" name="Google Shape;251;p24"/>
          <p:cNvPicPr preferRelativeResize="0"/>
          <p:nvPr/>
        </p:nvPicPr>
        <p:blipFill rotWithShape="1">
          <a:blip r:embed="rId6">
            <a:alphaModFix/>
          </a:blip>
          <a:srcRect/>
          <a:stretch/>
        </p:blipFill>
        <p:spPr>
          <a:xfrm>
            <a:off x="1113993" y="7677150"/>
            <a:ext cx="4299977" cy="2252913"/>
          </a:xfrm>
          <a:prstGeom prst="rect">
            <a:avLst/>
          </a:prstGeom>
          <a:noFill/>
          <a:ln>
            <a:noFill/>
          </a:ln>
        </p:spPr>
      </p:pic>
      <p:sp>
        <p:nvSpPr>
          <p:cNvPr id="252" name="Google Shape;252;p24"/>
          <p:cNvSpPr txBox="1"/>
          <p:nvPr/>
        </p:nvSpPr>
        <p:spPr>
          <a:xfrm>
            <a:off x="392100" y="3277375"/>
            <a:ext cx="6181525"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The Beveridge Report, 1942</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a:solidFill>
                  <a:schemeClr val="dk1"/>
                </a:solidFill>
                <a:latin typeface="Calibri"/>
                <a:ea typeface="Calibri"/>
                <a:cs typeface="Calibri"/>
                <a:sym typeface="Calibri"/>
              </a:rPr>
              <a:t>consensus.</a:t>
            </a:r>
            <a:endParaRPr sz="1000">
              <a:solidFill>
                <a:schemeClr val="dk1"/>
              </a:solidFill>
              <a:latin typeface="Calibri"/>
              <a:ea typeface="Calibri"/>
              <a:cs typeface="Calibri"/>
              <a:sym typeface="Calibri"/>
            </a:endParaRPr>
          </a:p>
        </p:txBody>
      </p:sp>
      <p:graphicFrame>
        <p:nvGraphicFramePr>
          <p:cNvPr id="253" name="Google Shape;253;p24"/>
          <p:cNvGraphicFramePr/>
          <p:nvPr>
            <p:extLst>
              <p:ext uri="{D42A27DB-BD31-4B8C-83A1-F6EECF244321}">
                <p14:modId xmlns:p14="http://schemas.microsoft.com/office/powerpoint/2010/main" val="3795128119"/>
              </p:ext>
            </p:extLst>
          </p:nvPr>
        </p:nvGraphicFramePr>
        <p:xfrm>
          <a:off x="174625" y="4921250"/>
          <a:ext cx="6276717" cy="2357433"/>
        </p:xfrm>
        <a:graphic>
          <a:graphicData uri="http://schemas.openxmlformats.org/drawingml/2006/table">
            <a:tbl>
              <a:tblPr firstRow="1" bandRow="1">
                <a:noFill/>
                <a:tableStyleId>{80DAB5CA-4389-405F-8A11-F0B313552788}</a:tableStyleId>
              </a:tblPr>
              <a:tblGrid>
                <a:gridCol w="776943">
                  <a:extLst>
                    <a:ext uri="{9D8B030D-6E8A-4147-A177-3AD203B41FA5}">
                      <a16:colId xmlns:a16="http://schemas.microsoft.com/office/drawing/2014/main" val="20000"/>
                    </a:ext>
                  </a:extLst>
                </a:gridCol>
                <a:gridCol w="5499774">
                  <a:extLst>
                    <a:ext uri="{9D8B030D-6E8A-4147-A177-3AD203B41FA5}">
                      <a16:colId xmlns:a16="http://schemas.microsoft.com/office/drawing/2014/main" val="20001"/>
                    </a:ext>
                  </a:extLst>
                </a:gridCol>
              </a:tblGrid>
              <a:tr h="287961">
                <a:tc>
                  <a:txBody>
                    <a:bodyPr/>
                    <a:lstStyle/>
                    <a:p>
                      <a:pPr marL="0" marR="0" lvl="0" indent="0" algn="ctr" rtl="0">
                        <a:spcBef>
                          <a:spcPts val="0"/>
                        </a:spcBef>
                        <a:spcAft>
                          <a:spcPts val="0"/>
                        </a:spcAft>
                        <a:buNone/>
                      </a:pPr>
                      <a:r>
                        <a:rPr lang="en-GB" sz="1000" b="1" dirty="0"/>
                        <a:t>Giant</a:t>
                      </a:r>
                      <a:endParaRPr dirty="0"/>
                    </a:p>
                  </a:txBody>
                  <a:tcPr marL="91450" marR="91450" marT="45725" marB="45725"/>
                </a:tc>
                <a:tc>
                  <a:txBody>
                    <a:bodyPr/>
                    <a:lstStyle/>
                    <a:p>
                      <a:pPr marL="0" marR="0" lvl="0" indent="0" algn="ctr" rtl="0">
                        <a:spcBef>
                          <a:spcPts val="0"/>
                        </a:spcBef>
                        <a:spcAft>
                          <a:spcPts val="0"/>
                        </a:spcAft>
                        <a:buNone/>
                      </a:pPr>
                      <a:r>
                        <a:rPr lang="en-GB" sz="1000" b="1" dirty="0"/>
                        <a:t>The 1945 Labour Government’s Solution</a:t>
                      </a:r>
                      <a:endParaRPr dirty="0"/>
                    </a:p>
                  </a:txBody>
                  <a:tcPr marL="91450" marR="91450" marT="45725" marB="45725"/>
                </a:tc>
                <a:extLst>
                  <a:ext uri="{0D108BD9-81ED-4DB2-BD59-A6C34878D82A}">
                    <a16:rowId xmlns:a16="http://schemas.microsoft.com/office/drawing/2014/main" val="10000"/>
                  </a:ext>
                </a:extLst>
              </a:tr>
              <a:tr h="545612">
                <a:tc>
                  <a:txBody>
                    <a:bodyPr/>
                    <a:lstStyle/>
                    <a:p>
                      <a:pPr marL="0" marR="0" lvl="0" indent="0" algn="l" rtl="0">
                        <a:spcBef>
                          <a:spcPts val="0"/>
                        </a:spcBef>
                        <a:spcAft>
                          <a:spcPts val="0"/>
                        </a:spcAft>
                        <a:buNone/>
                      </a:pPr>
                      <a:r>
                        <a:rPr lang="en-GB" sz="1000" b="0" dirty="0"/>
                        <a:t>Want</a:t>
                      </a:r>
                      <a:endParaRPr dirty="0"/>
                    </a:p>
                  </a:txBody>
                  <a:tcPr marL="91450" marR="91450" marT="45725" marB="45725"/>
                </a:tc>
                <a:tc>
                  <a:txBody>
                    <a:bodyPr/>
                    <a:lstStyle/>
                    <a:p>
                      <a:pPr marL="0" marR="0" lvl="0" indent="0" algn="l" rtl="0">
                        <a:spcBef>
                          <a:spcPts val="0"/>
                        </a:spcBef>
                        <a:spcAft>
                          <a:spcPts val="0"/>
                        </a:spcAft>
                        <a:buNone/>
                      </a:pPr>
                      <a:r>
                        <a:rPr lang="en-GB" sz="1000" b="0" dirty="0"/>
                        <a:t>To be ended by National Insurance. The National Insurance Act created a system whereby the government, employers and employees all paid for insurance which would pay out in the event of unemployment, sickness, maternity and retirement.</a:t>
                      </a:r>
                      <a:endParaRPr sz="1000" b="0" dirty="0"/>
                    </a:p>
                  </a:txBody>
                  <a:tcPr marL="91450" marR="91450" marT="45725" marB="45725"/>
                </a:tc>
                <a:extLst>
                  <a:ext uri="{0D108BD9-81ED-4DB2-BD59-A6C34878D82A}">
                    <a16:rowId xmlns:a16="http://schemas.microsoft.com/office/drawing/2014/main" val="10001"/>
                  </a:ext>
                </a:extLst>
              </a:tr>
              <a:tr h="394052">
                <a:tc>
                  <a:txBody>
                    <a:bodyPr/>
                    <a:lstStyle/>
                    <a:p>
                      <a:pPr marL="0" marR="0" lvl="0" indent="0" algn="l" rtl="0">
                        <a:spcBef>
                          <a:spcPts val="0"/>
                        </a:spcBef>
                        <a:spcAft>
                          <a:spcPts val="0"/>
                        </a:spcAft>
                        <a:buNone/>
                      </a:pPr>
                      <a:r>
                        <a:rPr lang="en-GB" sz="1000" b="0" dirty="0"/>
                        <a:t>Disease</a:t>
                      </a:r>
                      <a:endParaRPr dirty="0"/>
                    </a:p>
                  </a:txBody>
                  <a:tcPr marL="91450" marR="91450" marT="45725" marB="45725"/>
                </a:tc>
                <a:tc>
                  <a:txBody>
                    <a:bodyPr/>
                    <a:lstStyle/>
                    <a:p>
                      <a:pPr marL="0" marR="0" lvl="0" indent="0" algn="l" rtl="0">
                        <a:spcBef>
                          <a:spcPts val="0"/>
                        </a:spcBef>
                        <a:spcAft>
                          <a:spcPts val="0"/>
                        </a:spcAft>
                        <a:buNone/>
                      </a:pPr>
                      <a:r>
                        <a:rPr lang="en-GB" sz="1000" b="0" dirty="0"/>
                        <a:t>To be ended by a comprehensive health service. The National Heath Service Act provided free medical and hospital treatment for all (the NHS).</a:t>
                      </a:r>
                      <a:endParaRPr sz="1000" b="0" dirty="0"/>
                    </a:p>
                  </a:txBody>
                  <a:tcPr marL="91450" marR="91450" marT="45725" marB="45725"/>
                </a:tc>
                <a:extLst>
                  <a:ext uri="{0D108BD9-81ED-4DB2-BD59-A6C34878D82A}">
                    <a16:rowId xmlns:a16="http://schemas.microsoft.com/office/drawing/2014/main" val="10002"/>
                  </a:ext>
                </a:extLst>
              </a:tr>
              <a:tr h="545612">
                <a:tc>
                  <a:txBody>
                    <a:bodyPr/>
                    <a:lstStyle/>
                    <a:p>
                      <a:pPr marL="0" marR="0" lvl="0" indent="0" algn="l" rtl="0">
                        <a:spcBef>
                          <a:spcPts val="0"/>
                        </a:spcBef>
                        <a:spcAft>
                          <a:spcPts val="0"/>
                        </a:spcAft>
                        <a:buNone/>
                      </a:pPr>
                      <a:r>
                        <a:rPr lang="en-GB" sz="1000" b="0" dirty="0"/>
                        <a:t>Ignorance</a:t>
                      </a:r>
                      <a:endParaRPr dirty="0"/>
                    </a:p>
                  </a:txBody>
                  <a:tcPr marL="91450" marR="91450" marT="45725" marB="45725"/>
                </a:tc>
                <a:tc>
                  <a:txBody>
                    <a:bodyPr/>
                    <a:lstStyle/>
                    <a:p>
                      <a:pPr marL="0" marR="0" lvl="0" indent="0" algn="l" rtl="0">
                        <a:spcBef>
                          <a:spcPts val="0"/>
                        </a:spcBef>
                        <a:spcAft>
                          <a:spcPts val="0"/>
                        </a:spcAft>
                        <a:buNone/>
                      </a:pPr>
                      <a:r>
                        <a:rPr lang="en-GB" sz="1000" b="0" dirty="0"/>
                        <a:t>To be ended by an effective education system. The Labour Party continued to support the Conservative’s 1944 Butler Education Act which provided free education within grammar schools, technical schools or secondary schools.</a:t>
                      </a:r>
                      <a:endParaRPr sz="1000" b="0" dirty="0"/>
                    </a:p>
                  </a:txBody>
                  <a:tcPr marL="91450" marR="91450" marT="45725" marB="45725"/>
                </a:tc>
                <a:extLst>
                  <a:ext uri="{0D108BD9-81ED-4DB2-BD59-A6C34878D82A}">
                    <a16:rowId xmlns:a16="http://schemas.microsoft.com/office/drawing/2014/main" val="10003"/>
                  </a:ext>
                </a:extLst>
              </a:tr>
              <a:tr h="287961">
                <a:tc>
                  <a:txBody>
                    <a:bodyPr/>
                    <a:lstStyle/>
                    <a:p>
                      <a:pPr marL="0" marR="0" lvl="0" indent="0" algn="l" rtl="0">
                        <a:spcBef>
                          <a:spcPts val="0"/>
                        </a:spcBef>
                        <a:spcAft>
                          <a:spcPts val="0"/>
                        </a:spcAft>
                        <a:buNone/>
                      </a:pPr>
                      <a:r>
                        <a:rPr lang="en-GB" sz="1000" b="0" dirty="0"/>
                        <a:t>Squalor</a:t>
                      </a:r>
                      <a:endParaRPr dirty="0"/>
                    </a:p>
                  </a:txBody>
                  <a:tcPr marL="91450" marR="91450" marT="45725" marB="45725"/>
                </a:tc>
                <a:tc>
                  <a:txBody>
                    <a:bodyPr/>
                    <a:lstStyle/>
                    <a:p>
                      <a:pPr marL="0" marR="0" lvl="0" indent="0" algn="l" rtl="0">
                        <a:spcBef>
                          <a:spcPts val="0"/>
                        </a:spcBef>
                        <a:spcAft>
                          <a:spcPts val="0"/>
                        </a:spcAft>
                        <a:buNone/>
                      </a:pPr>
                      <a:r>
                        <a:rPr lang="en-GB" sz="1000" b="0" dirty="0"/>
                        <a:t>To be ended by slum clearance and rehousing</a:t>
                      </a:r>
                      <a:endParaRPr sz="1000" b="0" dirty="0"/>
                    </a:p>
                  </a:txBody>
                  <a:tcPr marL="91450" marR="91450" marT="45725" marB="45725"/>
                </a:tc>
                <a:extLst>
                  <a:ext uri="{0D108BD9-81ED-4DB2-BD59-A6C34878D82A}">
                    <a16:rowId xmlns:a16="http://schemas.microsoft.com/office/drawing/2014/main" val="10004"/>
                  </a:ext>
                </a:extLst>
              </a:tr>
              <a:tr h="287961">
                <a:tc>
                  <a:txBody>
                    <a:bodyPr/>
                    <a:lstStyle/>
                    <a:p>
                      <a:pPr marL="0" marR="0" lvl="0" indent="0" algn="l" rtl="0">
                        <a:spcBef>
                          <a:spcPts val="0"/>
                        </a:spcBef>
                        <a:spcAft>
                          <a:spcPts val="0"/>
                        </a:spcAft>
                        <a:buNone/>
                      </a:pPr>
                      <a:r>
                        <a:rPr lang="en-GB" sz="1000" b="0" dirty="0"/>
                        <a:t>Idleness</a:t>
                      </a:r>
                      <a:endParaRPr dirty="0"/>
                    </a:p>
                  </a:txBody>
                  <a:tcPr marL="91450" marR="91450" marT="45725" marB="45725"/>
                </a:tc>
                <a:tc>
                  <a:txBody>
                    <a:bodyPr/>
                    <a:lstStyle/>
                    <a:p>
                      <a:pPr marL="0" marR="0" lvl="0" indent="0" algn="l" rtl="0">
                        <a:spcBef>
                          <a:spcPts val="0"/>
                        </a:spcBef>
                        <a:spcAft>
                          <a:spcPts val="0"/>
                        </a:spcAft>
                        <a:buNone/>
                      </a:pPr>
                      <a:r>
                        <a:rPr lang="en-GB" sz="1000" b="0" dirty="0"/>
                        <a:t>To be ended by full employment</a:t>
                      </a:r>
                      <a:endParaRPr dirty="0"/>
                    </a:p>
                  </a:txBody>
                  <a:tcPr marL="91450" marR="91450" marT="45725" marB="45725"/>
                </a:tc>
                <a:extLst>
                  <a:ext uri="{0D108BD9-81ED-4DB2-BD59-A6C34878D82A}">
                    <a16:rowId xmlns:a16="http://schemas.microsoft.com/office/drawing/2014/main" val="10005"/>
                  </a:ext>
                </a:extLst>
              </a:tr>
            </a:tbl>
          </a:graphicData>
        </a:graphic>
      </p:graphicFrame>
      <p:sp>
        <p:nvSpPr>
          <p:cNvPr id="254" name="Google Shape;254;p24"/>
          <p:cNvSpPr/>
          <p:nvPr/>
        </p:nvSpPr>
        <p:spPr>
          <a:xfrm>
            <a:off x="395726" y="7277050"/>
            <a:ext cx="6387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idealism that inspired the government’s welfare programme came at a heavy financial cost, which added to the financial burdens it inherited in 1945. </a:t>
            </a:r>
            <a:endParaRPr/>
          </a:p>
        </p:txBody>
      </p:sp>
      <p:sp>
        <p:nvSpPr>
          <p:cNvPr id="255" name="Google Shape;255;p2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2100" y="502650"/>
            <a:ext cx="6427448" cy="6107701"/>
          </a:xfrm>
          <a:prstGeom prst="rect">
            <a:avLst/>
          </a:prstGeom>
          <a:noFill/>
          <a:ln>
            <a:noFill/>
          </a:ln>
        </p:spPr>
      </p:pic>
      <p:sp>
        <p:nvSpPr>
          <p:cNvPr id="261" name="Google Shape;261;p25"/>
          <p:cNvSpPr txBox="1"/>
          <p:nvPr/>
        </p:nvSpPr>
        <p:spPr>
          <a:xfrm>
            <a:off x="2455809" y="733327"/>
            <a:ext cx="1946367" cy="40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25" b="1">
                <a:solidFill>
                  <a:schemeClr val="accent1"/>
                </a:solidFill>
                <a:latin typeface="Century Gothic"/>
                <a:ea typeface="Century Gothic"/>
                <a:cs typeface="Century Gothic"/>
                <a:sym typeface="Century Gothic"/>
              </a:rPr>
              <a:t>Research task</a:t>
            </a:r>
            <a:endParaRPr/>
          </a:p>
        </p:txBody>
      </p:sp>
      <p:sp>
        <p:nvSpPr>
          <p:cNvPr id="262" name="Google Shape;262;p25"/>
          <p:cNvSpPr txBox="1"/>
          <p:nvPr/>
        </p:nvSpPr>
        <p:spPr>
          <a:xfrm>
            <a:off x="873872" y="1444147"/>
            <a:ext cx="5110243" cy="47705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accent1"/>
                </a:solidFill>
                <a:latin typeface="Century Gothic"/>
                <a:ea typeface="Century Gothic"/>
                <a:cs typeface="Century Gothic"/>
                <a:sym typeface="Century Gothic"/>
              </a:rPr>
              <a:t>Chose a professional from the following:</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Midwife</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Paramedic</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Paediatric nurse</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Nutritionist</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Physiotherapist</a:t>
            </a:r>
            <a:endParaRPr/>
          </a:p>
          <a:p>
            <a:pPr marL="0" marR="0" lvl="0" indent="0" algn="ctr" rtl="0">
              <a:spcBef>
                <a:spcPts val="0"/>
              </a:spcBef>
              <a:spcAft>
                <a:spcPts val="0"/>
              </a:spcAft>
              <a:buNone/>
            </a:pPr>
            <a:r>
              <a:rPr lang="en-GB" sz="1600">
                <a:solidFill>
                  <a:schemeClr val="accent1"/>
                </a:solidFill>
                <a:latin typeface="Century Gothic"/>
                <a:ea typeface="Century Gothic"/>
                <a:cs typeface="Century Gothic"/>
                <a:sym typeface="Century Gothic"/>
              </a:rPr>
              <a:t>You could choose your own idea from health and social care roles if you prefer.</a:t>
            </a:r>
            <a:endParaRPr/>
          </a:p>
          <a:p>
            <a:pPr marL="0" marR="0" lvl="0" indent="0" algn="ctr" rtl="0">
              <a:spcBef>
                <a:spcPts val="0"/>
              </a:spcBef>
              <a:spcAft>
                <a:spcPts val="0"/>
              </a:spcAft>
              <a:buNone/>
            </a:pPr>
            <a:endParaRPr sz="160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a:solidFill>
                  <a:schemeClr val="accent1"/>
                </a:solidFill>
                <a:latin typeface="Century Gothic"/>
                <a:ea typeface="Century Gothic"/>
                <a:cs typeface="Century Gothic"/>
                <a:sym typeface="Century Gothic"/>
              </a:rPr>
              <a:t>Create a fact file for your chosen job role</a:t>
            </a:r>
            <a:endParaRPr/>
          </a:p>
          <a:p>
            <a:pPr marL="0" marR="0" lvl="0" indent="0" algn="ctr" rtl="0">
              <a:spcBef>
                <a:spcPts val="0"/>
              </a:spcBef>
              <a:spcAft>
                <a:spcPts val="0"/>
              </a:spcAft>
              <a:buNone/>
            </a:pPr>
            <a:r>
              <a:rPr lang="en-GB" sz="1600">
                <a:solidFill>
                  <a:schemeClr val="accent1"/>
                </a:solidFill>
                <a:latin typeface="Century Gothic"/>
                <a:ea typeface="Century Gothic"/>
                <a:cs typeface="Century Gothic"/>
                <a:sym typeface="Century Gothic"/>
              </a:rPr>
              <a:t>You could include:</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A day in the life of……</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General roles and responsibilities</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Routes into the role/ qualifications required</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Skills &amp; qualities</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Average pay</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Where they work</a:t>
            </a:r>
            <a:endParaRPr/>
          </a:p>
          <a:p>
            <a:pPr marL="192867" marR="0" lvl="0" indent="-192867" algn="ctr" rtl="0">
              <a:spcBef>
                <a:spcPts val="0"/>
              </a:spcBef>
              <a:spcAft>
                <a:spcPts val="0"/>
              </a:spcAft>
              <a:buClr>
                <a:schemeClr val="accent1"/>
              </a:buClr>
              <a:buSzPts val="1600"/>
              <a:buFont typeface="Arial"/>
              <a:buChar char="•"/>
            </a:pPr>
            <a:r>
              <a:rPr lang="en-GB" sz="1600">
                <a:solidFill>
                  <a:schemeClr val="accent1"/>
                </a:solidFill>
                <a:latin typeface="Century Gothic"/>
                <a:ea typeface="Century Gothic"/>
                <a:cs typeface="Century Gothic"/>
                <a:sym typeface="Century Gothic"/>
              </a:rPr>
              <a:t>Who they work with</a:t>
            </a:r>
            <a:endParaRPr/>
          </a:p>
          <a:p>
            <a:pPr marL="0" marR="0" lvl="0" indent="0" algn="ctr" rtl="0">
              <a:spcBef>
                <a:spcPts val="0"/>
              </a:spcBef>
              <a:spcAft>
                <a:spcPts val="0"/>
              </a:spcAft>
              <a:buNone/>
            </a:pPr>
            <a:r>
              <a:rPr lang="en-GB" sz="1600">
                <a:solidFill>
                  <a:schemeClr val="accent1"/>
                </a:solidFill>
                <a:latin typeface="Century Gothic"/>
                <a:ea typeface="Century Gothic"/>
                <a:cs typeface="Century Gothic"/>
                <a:sym typeface="Century Gothic"/>
              </a:rPr>
              <a:t>And anything else you think may be suitable</a:t>
            </a:r>
            <a:endParaRPr/>
          </a:p>
        </p:txBody>
      </p:sp>
      <p:pic>
        <p:nvPicPr>
          <p:cNvPr id="263" name="Google Shape;263;p25" descr="Survey reveals NHS research and innovation priorities | AHSN Network"/>
          <p:cNvPicPr preferRelativeResize="0"/>
          <p:nvPr/>
        </p:nvPicPr>
        <p:blipFill rotWithShape="1">
          <a:blip r:embed="rId4">
            <a:alphaModFix/>
          </a:blip>
          <a:srcRect/>
          <a:stretch/>
        </p:blipFill>
        <p:spPr>
          <a:xfrm>
            <a:off x="873872" y="7156169"/>
            <a:ext cx="5222999" cy="2436338"/>
          </a:xfrm>
          <a:prstGeom prst="rect">
            <a:avLst/>
          </a:prstGeom>
          <a:noFill/>
          <a:ln>
            <a:noFill/>
          </a:ln>
        </p:spPr>
      </p:pic>
      <p:sp>
        <p:nvSpPr>
          <p:cNvPr id="264" name="Google Shape;264;p2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265" name="Google Shape;265;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67525" y="502662"/>
            <a:ext cx="1490475" cy="18684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52398" y="80160"/>
            <a:ext cx="6553200" cy="954000"/>
          </a:xfrm>
          <a:prstGeom prst="rect">
            <a:avLst/>
          </a:prstGeom>
          <a:noFill/>
          <a:ln>
            <a:noFill/>
          </a:ln>
        </p:spPr>
        <p:txBody>
          <a:bodyPr spcFirstLastPara="1" wrap="square" lIns="91425" tIns="45700" rIns="91425" bIns="45700" anchor="ctr" anchorCtr="0">
            <a:noAutofit/>
          </a:bodyPr>
          <a:lstStyle/>
          <a:p>
            <a:pPr marL="0" marR="0" lvl="0" indent="457200" algn="l" rtl="0">
              <a:lnSpc>
                <a:spcPct val="100000"/>
              </a:lnSpc>
              <a:spcBef>
                <a:spcPts val="0"/>
              </a:spcBef>
              <a:spcAft>
                <a:spcPts val="0"/>
              </a:spcAft>
              <a:buClr>
                <a:schemeClr val="dk1"/>
              </a:buClr>
              <a:buSzPts val="1200"/>
              <a:buFont typeface="Book Antiqua"/>
              <a:buNone/>
            </a:pPr>
            <a:r>
              <a:rPr lang="en-GB" sz="2000" b="1" u="sng">
                <a:solidFill>
                  <a:schemeClr val="dk1"/>
                </a:solidFill>
                <a:latin typeface="Calibri"/>
                <a:ea typeface="Calibri"/>
                <a:cs typeface="Calibri"/>
                <a:sym typeface="Calibri"/>
              </a:rPr>
              <a:t>Job role fact file</a:t>
            </a:r>
            <a:endParaRPr sz="2000" b="1" u="sng">
              <a:solidFill>
                <a:schemeClr val="dk1"/>
              </a:solidFill>
              <a:latin typeface="Calibri"/>
              <a:ea typeface="Calibri"/>
              <a:cs typeface="Calibri"/>
              <a:sym typeface="Calibri"/>
            </a:endParaRPr>
          </a:p>
        </p:txBody>
      </p:sp>
      <p:sp>
        <p:nvSpPr>
          <p:cNvPr id="271" name="Google Shape;271;p26"/>
          <p:cNvSpPr txBox="1">
            <a:spLocks noGrp="1"/>
          </p:cNvSpPr>
          <p:nvPr>
            <p:ph type="sldNum" idx="12"/>
          </p:nvPr>
        </p:nvSpPr>
        <p:spPr>
          <a:xfrm>
            <a:off x="4843463" y="9181397"/>
            <a:ext cx="1543200" cy="527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27"/>
          <p:cNvGraphicFramePr/>
          <p:nvPr>
            <p:extLst>
              <p:ext uri="{D42A27DB-BD31-4B8C-83A1-F6EECF244321}">
                <p14:modId xmlns:p14="http://schemas.microsoft.com/office/powerpoint/2010/main" val="342195074"/>
              </p:ext>
            </p:extLst>
          </p:nvPr>
        </p:nvGraphicFramePr>
        <p:xfrm>
          <a:off x="160925" y="2313966"/>
          <a:ext cx="6697075" cy="6532350"/>
        </p:xfrm>
        <a:graphic>
          <a:graphicData uri="http://schemas.openxmlformats.org/drawingml/2006/table">
            <a:tbl>
              <a:tblPr firstRow="1" bandRow="1">
                <a:noFill/>
                <a:tableStyleId>{80DAB5CA-4389-405F-8A11-F0B313552788}</a:tableStyleId>
              </a:tblPr>
              <a:tblGrid>
                <a:gridCol w="1263150">
                  <a:extLst>
                    <a:ext uri="{9D8B030D-6E8A-4147-A177-3AD203B41FA5}">
                      <a16:colId xmlns:a16="http://schemas.microsoft.com/office/drawing/2014/main" val="20000"/>
                    </a:ext>
                  </a:extLst>
                </a:gridCol>
                <a:gridCol w="1604875">
                  <a:extLst>
                    <a:ext uri="{9D8B030D-6E8A-4147-A177-3AD203B41FA5}">
                      <a16:colId xmlns:a16="http://schemas.microsoft.com/office/drawing/2014/main" val="20001"/>
                    </a:ext>
                  </a:extLst>
                </a:gridCol>
                <a:gridCol w="1819200">
                  <a:extLst>
                    <a:ext uri="{9D8B030D-6E8A-4147-A177-3AD203B41FA5}">
                      <a16:colId xmlns:a16="http://schemas.microsoft.com/office/drawing/2014/main" val="20002"/>
                    </a:ext>
                  </a:extLst>
                </a:gridCol>
                <a:gridCol w="2009850">
                  <a:extLst>
                    <a:ext uri="{9D8B030D-6E8A-4147-A177-3AD203B41FA5}">
                      <a16:colId xmlns:a16="http://schemas.microsoft.com/office/drawing/2014/main" val="20003"/>
                    </a:ext>
                  </a:extLst>
                </a:gridCol>
              </a:tblGrid>
              <a:tr h="638475">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Job Role</a:t>
                      </a:r>
                      <a:endParaRPr dirty="0"/>
                    </a:p>
                  </a:txBody>
                  <a:tcPr marL="51425" marR="51425" marT="25725" marB="25725"/>
                </a:tc>
                <a:tc>
                  <a:txBody>
                    <a:bodyPr/>
                    <a:lstStyle/>
                    <a:p>
                      <a:pPr marL="0" marR="0" lvl="0" indent="0" algn="l" rtl="0">
                        <a:spcBef>
                          <a:spcPts val="0"/>
                        </a:spcBef>
                        <a:spcAft>
                          <a:spcPts val="0"/>
                        </a:spcAft>
                        <a:buNone/>
                      </a:pPr>
                      <a:r>
                        <a:rPr lang="en-GB" sz="1500" dirty="0">
                          <a:latin typeface="Century Gothic"/>
                          <a:ea typeface="Century Gothic"/>
                          <a:cs typeface="Century Gothic"/>
                          <a:sym typeface="Century Gothic"/>
                        </a:rPr>
                        <a:t>Definition</a:t>
                      </a:r>
                      <a:endParaRPr dirty="0"/>
                    </a:p>
                  </a:txBody>
                  <a:tcPr marL="51425" marR="51425" marT="25725" marB="25725">
                    <a:solidFill>
                      <a:srgbClr val="92D050"/>
                    </a:solidFill>
                  </a:tcPr>
                </a:tc>
                <a:tc>
                  <a:txBody>
                    <a:bodyPr/>
                    <a:lstStyle/>
                    <a:p>
                      <a:pPr marL="0" marR="0" lvl="0" indent="0" algn="l" rtl="0">
                        <a:spcBef>
                          <a:spcPts val="0"/>
                        </a:spcBef>
                        <a:spcAft>
                          <a:spcPts val="0"/>
                        </a:spcAft>
                        <a:buNone/>
                      </a:pPr>
                      <a:r>
                        <a:rPr lang="en-GB" sz="1500" dirty="0">
                          <a:latin typeface="Century Gothic"/>
                          <a:ea typeface="Century Gothic"/>
                          <a:cs typeface="Century Gothic"/>
                          <a:sym typeface="Century Gothic"/>
                        </a:rPr>
                        <a:t>Roles and Responsibilities</a:t>
                      </a:r>
                      <a:endParaRPr dirty="0"/>
                    </a:p>
                  </a:txBody>
                  <a:tcPr marL="51425" marR="51425" marT="25725" marB="25725">
                    <a:solidFill>
                      <a:srgbClr val="FFC000"/>
                    </a:solidFill>
                  </a:tcPr>
                </a:tc>
                <a:tc>
                  <a:txBody>
                    <a:bodyPr/>
                    <a:lstStyle/>
                    <a:p>
                      <a:pPr marL="0" marR="0" lvl="0" indent="0" algn="l" rtl="0">
                        <a:spcBef>
                          <a:spcPts val="0"/>
                        </a:spcBef>
                        <a:spcAft>
                          <a:spcPts val="0"/>
                        </a:spcAft>
                        <a:buNone/>
                      </a:pPr>
                      <a:r>
                        <a:rPr lang="en-GB" sz="1500" dirty="0">
                          <a:latin typeface="Century Gothic"/>
                          <a:ea typeface="Century Gothic"/>
                          <a:cs typeface="Century Gothic"/>
                          <a:sym typeface="Century Gothic"/>
                        </a:rPr>
                        <a:t>How do they respond in a pandemic?</a:t>
                      </a:r>
                      <a:endParaRPr sz="1500" dirty="0">
                        <a:latin typeface="Century Gothic"/>
                        <a:ea typeface="Century Gothic"/>
                        <a:cs typeface="Century Gothic"/>
                        <a:sym typeface="Century Gothic"/>
                      </a:endParaRPr>
                    </a:p>
                  </a:txBody>
                  <a:tcPr marL="51425" marR="51425" marT="25725" marB="25725">
                    <a:solidFill>
                      <a:srgbClr val="FF0000"/>
                    </a:solidFill>
                  </a:tcPr>
                </a:tc>
                <a:extLst>
                  <a:ext uri="{0D108BD9-81ED-4DB2-BD59-A6C34878D82A}">
                    <a16:rowId xmlns:a16="http://schemas.microsoft.com/office/drawing/2014/main" val="10000"/>
                  </a:ext>
                </a:extLst>
              </a:tr>
              <a:tr h="745800">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District Nurse</a:t>
                      </a:r>
                      <a:endParaRPr sz="1600" dirty="0">
                        <a:solidFill>
                          <a:schemeClr val="accent1"/>
                        </a:solidFill>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1"/>
                  </a:ext>
                </a:extLst>
              </a:tr>
              <a:tr h="745800">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Auxiliary Nurse</a:t>
                      </a:r>
                      <a:endParaRPr dirty="0"/>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2"/>
                  </a:ext>
                </a:extLst>
              </a:tr>
              <a:tr h="745800">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Palliative Care</a:t>
                      </a:r>
                      <a:endParaRPr dirty="0"/>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3"/>
                  </a:ext>
                </a:extLst>
              </a:tr>
              <a:tr h="745800">
                <a:tc>
                  <a:txBody>
                    <a:bodyPr/>
                    <a:lstStyle/>
                    <a:p>
                      <a:pPr marL="0" marR="0" lvl="0" indent="0" algn="ctr" rtl="0">
                        <a:spcBef>
                          <a:spcPts val="0"/>
                        </a:spcBef>
                        <a:spcAft>
                          <a:spcPts val="0"/>
                        </a:spcAft>
                        <a:buNone/>
                      </a:pPr>
                      <a:r>
                        <a:rPr lang="en-GB" sz="1400" dirty="0">
                          <a:solidFill>
                            <a:schemeClr val="accent1"/>
                          </a:solidFill>
                          <a:latin typeface="Century Gothic"/>
                          <a:ea typeface="Century Gothic"/>
                          <a:cs typeface="Century Gothic"/>
                          <a:sym typeface="Century Gothic"/>
                        </a:rPr>
                        <a:t>Phlebotomist</a:t>
                      </a:r>
                      <a:endParaRPr sz="1400" dirty="0"/>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4"/>
                  </a:ext>
                </a:extLst>
              </a:tr>
              <a:tr h="745800">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Domiciliary Carer</a:t>
                      </a:r>
                      <a:endParaRPr dirty="0"/>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5"/>
                  </a:ext>
                </a:extLst>
              </a:tr>
              <a:tr h="745800">
                <a:tc>
                  <a:txBody>
                    <a:bodyPr/>
                    <a:lstStyle/>
                    <a:p>
                      <a:pPr marL="0" marR="0" lvl="0" indent="0" algn="ctr" rtl="0">
                        <a:spcBef>
                          <a:spcPts val="0"/>
                        </a:spcBef>
                        <a:spcAft>
                          <a:spcPts val="0"/>
                        </a:spcAft>
                        <a:buNone/>
                      </a:pPr>
                      <a:r>
                        <a:rPr lang="en-GB" sz="1600" dirty="0">
                          <a:solidFill>
                            <a:schemeClr val="accent1"/>
                          </a:solidFill>
                          <a:latin typeface="Century Gothic"/>
                          <a:ea typeface="Century Gothic"/>
                          <a:cs typeface="Century Gothic"/>
                          <a:sym typeface="Century Gothic"/>
                        </a:rPr>
                        <a:t>Adult Social Worker</a:t>
                      </a:r>
                      <a:endParaRPr dirty="0"/>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tc>
                  <a:txBody>
                    <a:bodyPr/>
                    <a:lstStyle/>
                    <a:p>
                      <a:pPr marL="0" marR="0" lvl="0" indent="0" algn="l" rtl="0">
                        <a:spcBef>
                          <a:spcPts val="0"/>
                        </a:spcBef>
                        <a:spcAft>
                          <a:spcPts val="0"/>
                        </a:spcAft>
                        <a:buNone/>
                      </a:pPr>
                      <a:endParaRPr sz="1500">
                        <a:latin typeface="Century Gothic"/>
                        <a:ea typeface="Century Gothic"/>
                        <a:cs typeface="Century Gothic"/>
                        <a:sym typeface="Century Gothic"/>
                      </a:endParaRPr>
                    </a:p>
                  </a:txBody>
                  <a:tcPr marL="51425" marR="51425" marT="25725" marB="25725"/>
                </a:tc>
                <a:extLst>
                  <a:ext uri="{0D108BD9-81ED-4DB2-BD59-A6C34878D82A}">
                    <a16:rowId xmlns:a16="http://schemas.microsoft.com/office/drawing/2014/main" val="10006"/>
                  </a:ext>
                </a:extLst>
              </a:tr>
            </a:tbl>
          </a:graphicData>
        </a:graphic>
      </p:graphicFrame>
      <p:pic>
        <p:nvPicPr>
          <p:cNvPr id="277" name="Google Shape;277;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71201" y="8846324"/>
            <a:ext cx="1543050" cy="852646"/>
          </a:xfrm>
          <a:prstGeom prst="rect">
            <a:avLst/>
          </a:prstGeom>
          <a:noFill/>
          <a:ln>
            <a:noFill/>
          </a:ln>
        </p:spPr>
      </p:pic>
      <p:sp>
        <p:nvSpPr>
          <p:cNvPr id="278" name="Google Shape;278;p27"/>
          <p:cNvSpPr txBox="1"/>
          <p:nvPr/>
        </p:nvSpPr>
        <p:spPr>
          <a:xfrm>
            <a:off x="770964" y="508771"/>
            <a:ext cx="5143500" cy="931366"/>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chemeClr val="dk1"/>
              </a:buClr>
              <a:buSzPts val="1400"/>
              <a:buFont typeface="Arial"/>
              <a:buChar char="•"/>
            </a:pPr>
            <a:r>
              <a:rPr lang="en-GB" sz="1400">
                <a:solidFill>
                  <a:schemeClr val="dk1"/>
                </a:solidFill>
                <a:latin typeface="Century Gothic"/>
                <a:ea typeface="Century Gothic"/>
                <a:cs typeface="Century Gothic"/>
                <a:sym typeface="Century Gothic"/>
              </a:rPr>
              <a:t>What does it mean when people talk about being ‘on the front line’?</a:t>
            </a:r>
            <a:endParaRPr/>
          </a:p>
        </p:txBody>
      </p:sp>
      <p:sp>
        <p:nvSpPr>
          <p:cNvPr id="279" name="Google Shape;279;p27"/>
          <p:cNvSpPr txBox="1"/>
          <p:nvPr/>
        </p:nvSpPr>
        <p:spPr>
          <a:xfrm>
            <a:off x="2364442" y="161913"/>
            <a:ext cx="21291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On ‘</a:t>
            </a:r>
            <a:r>
              <a:rPr lang="en-GB" sz="1400">
                <a:solidFill>
                  <a:schemeClr val="accent1"/>
                </a:solidFill>
                <a:latin typeface="Century Gothic"/>
                <a:ea typeface="Century Gothic"/>
                <a:cs typeface="Century Gothic"/>
                <a:sym typeface="Century Gothic"/>
              </a:rPr>
              <a:t>The front line</a:t>
            </a:r>
            <a:r>
              <a:rPr lang="en-GB" sz="1400">
                <a:solidFill>
                  <a:schemeClr val="dk1"/>
                </a:solidFill>
                <a:latin typeface="Century Gothic"/>
                <a:ea typeface="Century Gothic"/>
                <a:cs typeface="Century Gothic"/>
                <a:sym typeface="Century Gothic"/>
              </a:rPr>
              <a:t>’…….</a:t>
            </a:r>
            <a:endParaRPr/>
          </a:p>
        </p:txBody>
      </p:sp>
      <p:sp>
        <p:nvSpPr>
          <p:cNvPr id="280" name="Google Shape;280;p27"/>
          <p:cNvSpPr txBox="1"/>
          <p:nvPr/>
        </p:nvSpPr>
        <p:spPr>
          <a:xfrm>
            <a:off x="1817289" y="974454"/>
            <a:ext cx="37689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Government declares a ‘</a:t>
            </a:r>
            <a:r>
              <a:rPr lang="en-GB" sz="1400">
                <a:solidFill>
                  <a:schemeClr val="accent1"/>
                </a:solidFill>
                <a:latin typeface="Century Gothic"/>
                <a:ea typeface="Century Gothic"/>
                <a:cs typeface="Century Gothic"/>
                <a:sym typeface="Century Gothic"/>
              </a:rPr>
              <a:t>pandemic</a:t>
            </a:r>
            <a:r>
              <a:rPr lang="en-GB" sz="1400">
                <a:solidFill>
                  <a:schemeClr val="dk1"/>
                </a:solidFill>
                <a:latin typeface="Century Gothic"/>
                <a:ea typeface="Century Gothic"/>
                <a:cs typeface="Century Gothic"/>
                <a:sym typeface="Century Gothic"/>
              </a:rPr>
              <a:t>’…….</a:t>
            </a:r>
            <a:endParaRPr/>
          </a:p>
        </p:txBody>
      </p:sp>
      <p:sp>
        <p:nvSpPr>
          <p:cNvPr id="281" name="Google Shape;281;p27"/>
          <p:cNvSpPr/>
          <p:nvPr/>
        </p:nvSpPr>
        <p:spPr>
          <a:xfrm>
            <a:off x="1072792" y="1382600"/>
            <a:ext cx="4712407" cy="523220"/>
          </a:xfrm>
          <a:prstGeom prst="rect">
            <a:avLst/>
          </a:prstGeom>
          <a:noFill/>
          <a:ln>
            <a:noFill/>
          </a:ln>
        </p:spPr>
        <p:txBody>
          <a:bodyPr spcFirstLastPara="1" wrap="square" lIns="91425" tIns="45700" rIns="91425" bIns="45700" anchor="t" anchorCtr="0">
            <a:noAutofit/>
          </a:bodyPr>
          <a:lstStyle/>
          <a:p>
            <a:pPr marL="257156" marR="0" lvl="0" indent="-257156" algn="ctr" rtl="0">
              <a:spcBef>
                <a:spcPts val="0"/>
              </a:spcBef>
              <a:spcAft>
                <a:spcPts val="0"/>
              </a:spcAft>
              <a:buClr>
                <a:schemeClr val="dk1"/>
              </a:buClr>
              <a:buSzPts val="1400"/>
              <a:buFont typeface="Arial"/>
              <a:buChar char="•"/>
            </a:pPr>
            <a:r>
              <a:rPr lang="en-GB" sz="1400">
                <a:solidFill>
                  <a:schemeClr val="dk1"/>
                </a:solidFill>
                <a:latin typeface="Century Gothic"/>
                <a:ea typeface="Century Gothic"/>
                <a:cs typeface="Century Gothic"/>
                <a:sym typeface="Century Gothic"/>
              </a:rPr>
              <a:t>What does it mean when people talk about the situation as a pandemic?</a:t>
            </a:r>
            <a:endParaRPr/>
          </a:p>
        </p:txBody>
      </p:sp>
      <p:sp>
        <p:nvSpPr>
          <p:cNvPr id="282" name="Google Shape;282;p27"/>
          <p:cNvSpPr/>
          <p:nvPr/>
        </p:nvSpPr>
        <p:spPr>
          <a:xfrm>
            <a:off x="160928" y="139867"/>
            <a:ext cx="6536141" cy="1956817"/>
          </a:xfrm>
          <a:prstGeom prst="rect">
            <a:avLst/>
          </a:prstGeom>
          <a:noFill/>
          <a:ln w="76200" cap="flat" cmpd="sng">
            <a:solidFill>
              <a:srgbClr val="98A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283" name="Google Shape;283;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p:nvPr/>
        </p:nvSpPr>
        <p:spPr>
          <a:xfrm>
            <a:off x="497204" y="1774912"/>
            <a:ext cx="1978001" cy="1901738"/>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A district nurse will only work with the elderly.</a:t>
            </a:r>
            <a:endParaRPr/>
          </a:p>
        </p:txBody>
      </p:sp>
      <p:sp>
        <p:nvSpPr>
          <p:cNvPr id="289" name="Google Shape;289;p28"/>
          <p:cNvSpPr/>
          <p:nvPr/>
        </p:nvSpPr>
        <p:spPr>
          <a:xfrm>
            <a:off x="4234890" y="7235563"/>
            <a:ext cx="2432609" cy="1848514"/>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Auxiliary nurses help support other nurses to do their roles. </a:t>
            </a:r>
            <a:endParaRPr/>
          </a:p>
        </p:txBody>
      </p:sp>
      <p:sp>
        <p:nvSpPr>
          <p:cNvPr id="290" name="Google Shape;290;p28"/>
          <p:cNvSpPr/>
          <p:nvPr/>
        </p:nvSpPr>
        <p:spPr>
          <a:xfrm>
            <a:off x="3428999" y="1426164"/>
            <a:ext cx="2564990" cy="2250486"/>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A palliative care nurse will get involved with everyone who gets coronavirus.</a:t>
            </a:r>
            <a:endParaRPr/>
          </a:p>
        </p:txBody>
      </p:sp>
      <p:sp>
        <p:nvSpPr>
          <p:cNvPr id="291" name="Google Shape;291;p28"/>
          <p:cNvSpPr/>
          <p:nvPr/>
        </p:nvSpPr>
        <p:spPr>
          <a:xfrm>
            <a:off x="594108" y="7429011"/>
            <a:ext cx="2834891" cy="1899162"/>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Only phlebotomists are allowed to take blood.</a:t>
            </a:r>
            <a:endParaRPr/>
          </a:p>
        </p:txBody>
      </p:sp>
      <p:sp>
        <p:nvSpPr>
          <p:cNvPr id="292" name="Google Shape;292;p28"/>
          <p:cNvSpPr/>
          <p:nvPr/>
        </p:nvSpPr>
        <p:spPr>
          <a:xfrm>
            <a:off x="3924301" y="4248150"/>
            <a:ext cx="2190458" cy="1848515"/>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entury Gothic"/>
                <a:ea typeface="Century Gothic"/>
                <a:cs typeface="Century Gothic"/>
                <a:sym typeface="Century Gothic"/>
              </a:rPr>
              <a:t>Domiciliary carers provide care in the home. </a:t>
            </a:r>
            <a:endParaRPr/>
          </a:p>
        </p:txBody>
      </p:sp>
      <p:sp>
        <p:nvSpPr>
          <p:cNvPr id="293" name="Google Shape;293;p28"/>
          <p:cNvSpPr/>
          <p:nvPr/>
        </p:nvSpPr>
        <p:spPr>
          <a:xfrm>
            <a:off x="247650" y="4435152"/>
            <a:ext cx="2872187" cy="2403797"/>
          </a:xfrm>
          <a:prstGeom prst="star12">
            <a:avLst>
              <a:gd name="adj" fmla="val 37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Century Gothic"/>
                <a:ea typeface="Century Gothic"/>
                <a:cs typeface="Century Gothic"/>
                <a:sym typeface="Century Gothic"/>
              </a:rPr>
              <a:t>Adult social workers support people with poor mental health.</a:t>
            </a:r>
            <a:endParaRPr/>
          </a:p>
        </p:txBody>
      </p:sp>
      <p:sp>
        <p:nvSpPr>
          <p:cNvPr id="294" name="Google Shape;294;p28"/>
          <p:cNvSpPr/>
          <p:nvPr/>
        </p:nvSpPr>
        <p:spPr>
          <a:xfrm>
            <a:off x="2089751" y="203759"/>
            <a:ext cx="2145139" cy="4385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250" b="1">
                <a:solidFill>
                  <a:schemeClr val="accent1"/>
                </a:solidFill>
                <a:latin typeface="Century Gothic"/>
                <a:ea typeface="Century Gothic"/>
                <a:cs typeface="Century Gothic"/>
                <a:sym typeface="Century Gothic"/>
              </a:rPr>
              <a:t>True or False? </a:t>
            </a:r>
            <a:endParaRPr/>
          </a:p>
        </p:txBody>
      </p:sp>
      <p:sp>
        <p:nvSpPr>
          <p:cNvPr id="295" name="Google Shape;295;p28"/>
          <p:cNvSpPr txBox="1"/>
          <p:nvPr/>
        </p:nvSpPr>
        <p:spPr>
          <a:xfrm>
            <a:off x="497204" y="642341"/>
            <a:ext cx="58635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Colour code the statements in order to show if they are true or false.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True				False</a:t>
            </a:r>
            <a:endParaRPr/>
          </a:p>
        </p:txBody>
      </p:sp>
      <p:sp>
        <p:nvSpPr>
          <p:cNvPr id="296" name="Google Shape;296;p28"/>
          <p:cNvSpPr/>
          <p:nvPr/>
        </p:nvSpPr>
        <p:spPr>
          <a:xfrm>
            <a:off x="914400" y="1238250"/>
            <a:ext cx="476250" cy="32742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8"/>
          <p:cNvSpPr/>
          <p:nvPr/>
        </p:nvSpPr>
        <p:spPr>
          <a:xfrm>
            <a:off x="2713977" y="1238250"/>
            <a:ext cx="476250" cy="32742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title"/>
          </p:nvPr>
        </p:nvSpPr>
        <p:spPr>
          <a:xfrm>
            <a:off x="133351" y="186842"/>
            <a:ext cx="6591300" cy="7946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b="1" u="sng"/>
              <a:t>Passport to Sixth Form</a:t>
            </a:r>
            <a:br>
              <a:rPr lang="en-GB" b="1" u="sng"/>
            </a:br>
            <a:r>
              <a:rPr lang="en-GB" b="1" u="sng"/>
              <a:t>Check list</a:t>
            </a:r>
            <a:endParaRPr/>
          </a:p>
        </p:txBody>
      </p:sp>
      <p:sp>
        <p:nvSpPr>
          <p:cNvPr id="304" name="Google Shape;304;p29"/>
          <p:cNvSpPr txBox="1">
            <a:spLocks noGrp="1"/>
          </p:cNvSpPr>
          <p:nvPr>
            <p:ph type="body" idx="1"/>
          </p:nvPr>
        </p:nvSpPr>
        <p:spPr>
          <a:xfrm>
            <a:off x="304799" y="1911877"/>
            <a:ext cx="6419849" cy="82486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400"/>
              <a:buNone/>
            </a:pPr>
            <a:r>
              <a:rPr lang="en-GB" sz="1400"/>
              <a:t>Use this list to make sure you have everything you need to hand in in September in order to start your Level 3 BTEC in Health and Social Care. </a:t>
            </a:r>
            <a:endParaRPr/>
          </a:p>
          <a:p>
            <a:pPr marL="0" lvl="0" indent="0" algn="l" rtl="0">
              <a:lnSpc>
                <a:spcPct val="90000"/>
              </a:lnSpc>
              <a:spcBef>
                <a:spcPts val="750"/>
              </a:spcBef>
              <a:spcAft>
                <a:spcPts val="0"/>
              </a:spcAft>
              <a:buClr>
                <a:schemeClr val="dk1"/>
              </a:buClr>
              <a:buSzPts val="1800"/>
              <a:buNone/>
            </a:pPr>
            <a:r>
              <a:rPr lang="en-GB" sz="1800"/>
              <a:t>	</a:t>
            </a:r>
            <a:endParaRPr/>
          </a:p>
          <a:p>
            <a:pPr marL="0" lvl="0" indent="0" algn="l" rtl="0">
              <a:lnSpc>
                <a:spcPct val="90000"/>
              </a:lnSpc>
              <a:spcBef>
                <a:spcPts val="750"/>
              </a:spcBef>
              <a:spcAft>
                <a:spcPts val="0"/>
              </a:spcAft>
              <a:buClr>
                <a:schemeClr val="dk1"/>
              </a:buClr>
              <a:buSzPts val="1800"/>
              <a:buNone/>
            </a:pPr>
            <a:endParaRPr/>
          </a:p>
          <a:p>
            <a:pPr marL="0" lvl="0" indent="0" algn="l" rtl="0">
              <a:lnSpc>
                <a:spcPct val="90000"/>
              </a:lnSpc>
              <a:spcBef>
                <a:spcPts val="750"/>
              </a:spcBef>
              <a:spcAft>
                <a:spcPts val="0"/>
              </a:spcAft>
              <a:buClr>
                <a:schemeClr val="dk1"/>
              </a:buClr>
              <a:buSzPts val="1800"/>
              <a:buNone/>
            </a:pPr>
            <a:r>
              <a:rPr lang="en-GB" sz="1800"/>
              <a:t>	</a:t>
            </a:r>
            <a:endParaRPr/>
          </a:p>
          <a:p>
            <a:pPr marL="0" lvl="0" indent="0" algn="l" rtl="0">
              <a:spcBef>
                <a:spcPts val="750"/>
              </a:spcBef>
              <a:spcAft>
                <a:spcPts val="0"/>
              </a:spcAft>
              <a:buClr>
                <a:schemeClr val="dk1"/>
              </a:buClr>
              <a:buSzPts val="1800"/>
              <a:buNone/>
            </a:pPr>
            <a:r>
              <a:rPr lang="en-GB" sz="1800"/>
              <a:t>         Essay about representations in the media Pg. 8</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Completed glossary of key terms, page 9-10.</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Filled in A-Z of Health and Social Care, page 	11.</a:t>
            </a:r>
            <a:endParaRPr/>
          </a:p>
          <a:p>
            <a:pPr marL="0" lvl="0" indent="0" algn="l" rtl="0">
              <a:lnSpc>
                <a:spcPct val="90000"/>
              </a:lnSpc>
              <a:spcBef>
                <a:spcPts val="750"/>
              </a:spcBef>
              <a:spcAft>
                <a:spcPts val="0"/>
              </a:spcAft>
              <a:buClr>
                <a:schemeClr val="dk1"/>
              </a:buClr>
              <a:buSzPts val="1800"/>
              <a:buNone/>
            </a:pPr>
            <a:r>
              <a:rPr lang="en-GB" sz="1800"/>
              <a:t>	</a:t>
            </a:r>
            <a:endParaRPr/>
          </a:p>
          <a:p>
            <a:pPr marL="0" lvl="0" indent="0" algn="l" rtl="0">
              <a:lnSpc>
                <a:spcPct val="90000"/>
              </a:lnSpc>
              <a:spcBef>
                <a:spcPts val="750"/>
              </a:spcBef>
              <a:spcAft>
                <a:spcPts val="0"/>
              </a:spcAft>
              <a:buClr>
                <a:schemeClr val="dk1"/>
              </a:buClr>
              <a:buSzPts val="1800"/>
              <a:buNone/>
            </a:pPr>
            <a:r>
              <a:rPr lang="en-GB" sz="1800"/>
              <a:t>	Leaflet on the history of the NHS, page 12. </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One fact file on a role within the H&amp;SC sector, Pg. 13-14.</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Completed front line roles table, page 15.</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Highlighted true or false sheet, page 16. </a:t>
            </a:r>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GB" sz="1800"/>
              <a:t>	</a:t>
            </a:r>
            <a:endParaRPr sz="1800" i="1"/>
          </a:p>
        </p:txBody>
      </p:sp>
      <p:sp>
        <p:nvSpPr>
          <p:cNvPr id="305" name="Google Shape;305;p29"/>
          <p:cNvSpPr/>
          <p:nvPr/>
        </p:nvSpPr>
        <p:spPr>
          <a:xfrm>
            <a:off x="350042" y="3746101"/>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9"/>
          <p:cNvSpPr/>
          <p:nvPr/>
        </p:nvSpPr>
        <p:spPr>
          <a:xfrm>
            <a:off x="304801" y="5731402"/>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9"/>
          <p:cNvSpPr/>
          <p:nvPr/>
        </p:nvSpPr>
        <p:spPr>
          <a:xfrm>
            <a:off x="304801" y="6422634"/>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9"/>
          <p:cNvSpPr/>
          <p:nvPr/>
        </p:nvSpPr>
        <p:spPr>
          <a:xfrm>
            <a:off x="304789" y="7113854"/>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9"/>
          <p:cNvSpPr/>
          <p:nvPr/>
        </p:nvSpPr>
        <p:spPr>
          <a:xfrm>
            <a:off x="304798" y="7885048"/>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9"/>
          <p:cNvSpPr/>
          <p:nvPr/>
        </p:nvSpPr>
        <p:spPr>
          <a:xfrm>
            <a:off x="345277" y="5040178"/>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9"/>
          <p:cNvSpPr/>
          <p:nvPr/>
        </p:nvSpPr>
        <p:spPr>
          <a:xfrm>
            <a:off x="345277" y="4393663"/>
            <a:ext cx="480900" cy="5145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71486" y="152270"/>
            <a:ext cx="5915025" cy="11108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b="1" u="sng">
                <a:latin typeface="Arial"/>
                <a:ea typeface="Arial"/>
                <a:cs typeface="Arial"/>
                <a:sym typeface="Arial"/>
              </a:rPr>
              <a:t>Contents</a:t>
            </a:r>
            <a:endParaRPr/>
          </a:p>
        </p:txBody>
      </p:sp>
      <p:pic>
        <p:nvPicPr>
          <p:cNvPr id="98" name="Google Shape;98;p14" descr="3 Lifespan Development flashcards on Tinycar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1486" y="7624498"/>
            <a:ext cx="5915026" cy="2242781"/>
          </a:xfrm>
          <a:prstGeom prst="rect">
            <a:avLst/>
          </a:prstGeom>
          <a:noFill/>
          <a:ln>
            <a:noFill/>
          </a:ln>
        </p:spPr>
      </p:pic>
      <p:sp>
        <p:nvSpPr>
          <p:cNvPr id="99" name="Google Shape;99;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graphicFrame>
        <p:nvGraphicFramePr>
          <p:cNvPr id="6" name="Table 5">
            <a:extLst>
              <a:ext uri="{FF2B5EF4-FFF2-40B4-BE49-F238E27FC236}">
                <a16:creationId xmlns:a16="http://schemas.microsoft.com/office/drawing/2014/main" id="{D7413B98-8556-00BE-304F-1C21ACB4D69B}"/>
              </a:ext>
            </a:extLst>
          </p:cNvPr>
          <p:cNvGraphicFramePr>
            <a:graphicFrameLocks noGrp="1"/>
          </p:cNvGraphicFramePr>
          <p:nvPr>
            <p:extLst>
              <p:ext uri="{D42A27DB-BD31-4B8C-83A1-F6EECF244321}">
                <p14:modId xmlns:p14="http://schemas.microsoft.com/office/powerpoint/2010/main" val="935104094"/>
              </p:ext>
            </p:extLst>
          </p:nvPr>
        </p:nvGraphicFramePr>
        <p:xfrm>
          <a:off x="725805" y="1262126"/>
          <a:ext cx="5339076" cy="6641592"/>
        </p:xfrm>
        <a:graphic>
          <a:graphicData uri="http://schemas.openxmlformats.org/drawingml/2006/table">
            <a:tbl>
              <a:tblPr firstRow="1" bandRow="1">
                <a:tableStyleId>{80DAB5CA-4389-405F-8A11-F0B313552788}</a:tableStyleId>
              </a:tblPr>
              <a:tblGrid>
                <a:gridCol w="5339076">
                  <a:extLst>
                    <a:ext uri="{9D8B030D-6E8A-4147-A177-3AD203B41FA5}">
                      <a16:colId xmlns:a16="http://schemas.microsoft.com/office/drawing/2014/main" val="4172709631"/>
                    </a:ext>
                  </a:extLst>
                </a:gridCol>
              </a:tblGrid>
              <a:tr h="370840">
                <a:tc>
                  <a:txBody>
                    <a:bodyPr/>
                    <a:lstStyle/>
                    <a:p>
                      <a:pPr marL="0" marR="0" lvl="0" indent="0" algn="l">
                        <a:lnSpc>
                          <a:spcPct val="90000"/>
                        </a:lnSpc>
                        <a:spcBef>
                          <a:spcPts val="0"/>
                        </a:spcBef>
                        <a:spcAft>
                          <a:spcPts val="0"/>
                        </a:spcAft>
                        <a:buNone/>
                      </a:pPr>
                      <a:r>
                        <a:rPr lang="en-GB" sz="1400" b="0" i="0" u="none" strike="noStrike" noProof="0" dirty="0">
                          <a:solidFill>
                            <a:srgbClr val="000000"/>
                          </a:solidFill>
                          <a:latin typeface="Calibri"/>
                        </a:rPr>
                        <a:t>What will I be studying? Page 3</a:t>
                      </a:r>
                      <a:endParaRPr lang="en-US" sz="1400" b="0" i="0" u="none" strike="noStrike" noProof="0">
                        <a:solidFill>
                          <a:srgbClr val="000000"/>
                        </a:solidFill>
                        <a:latin typeface="Calibri"/>
                      </a:endParaRPr>
                    </a:p>
                    <a:p>
                      <a:pPr marL="0" marR="0" lvl="0" indent="0" algn="l">
                        <a:lnSpc>
                          <a:spcPct val="90000"/>
                        </a:lnSpc>
                        <a:spcBef>
                          <a:spcPts val="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Recommended Netflix Programmes Page 4</a:t>
                      </a:r>
                      <a:endParaRPr lang="en-US" sz="1400" b="0" i="0" u="none" strike="noStrike" noProof="0" dirty="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Other recommended watching Page 5</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Recommended Reading Page 6 </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Representations Task Page 7-8</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Key word Glossary Page 9-10</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A-Z Challenge Page 11</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History of the NHS Page 12</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Roles in Health and Social Care Page 13</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Frontline roles in a pandemic Page 14</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True or False Page 15</a:t>
                      </a:r>
                      <a:endParaRPr lang="en-US" sz="1400" b="0" i="0" u="none" strike="noStrike" noProof="0">
                        <a:solidFill>
                          <a:srgbClr val="000000"/>
                        </a:solidFill>
                        <a:latin typeface="Calibri"/>
                      </a:endParaRPr>
                    </a:p>
                    <a:p>
                      <a:pPr marL="0" marR="0" lvl="0" indent="0" algn="l">
                        <a:lnSpc>
                          <a:spcPct val="90000"/>
                        </a:lnSpc>
                        <a:spcBef>
                          <a:spcPts val="750"/>
                        </a:spcBef>
                        <a:spcAft>
                          <a:spcPts val="0"/>
                        </a:spcAft>
                        <a:buNone/>
                      </a:pPr>
                      <a:endParaRPr lang="en-GB" sz="14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400" b="0" i="0" u="none" strike="noStrike" noProof="0" dirty="0">
                          <a:solidFill>
                            <a:srgbClr val="000000"/>
                          </a:solidFill>
                          <a:latin typeface="Calibri"/>
                        </a:rPr>
                        <a:t>Checklist for September Page 16</a:t>
                      </a:r>
                      <a:endParaRPr lang="en-US" sz="1400" dirty="0"/>
                    </a:p>
                  </a:txBody>
                  <a:tcPr/>
                </a:tc>
                <a:extLst>
                  <a:ext uri="{0D108BD9-81ED-4DB2-BD59-A6C34878D82A}">
                    <a16:rowId xmlns:a16="http://schemas.microsoft.com/office/drawing/2014/main" val="171888157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82730" y="214584"/>
            <a:ext cx="6458702" cy="6998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GB"/>
              <a:t>What will I be studying?</a:t>
            </a:r>
            <a:endParaRPr/>
          </a:p>
        </p:txBody>
      </p:sp>
      <p:sp>
        <p:nvSpPr>
          <p:cNvPr id="105" name="Google Shape;105;p15"/>
          <p:cNvSpPr txBox="1">
            <a:spLocks noGrp="1"/>
          </p:cNvSpPr>
          <p:nvPr>
            <p:ph type="body" idx="1"/>
          </p:nvPr>
        </p:nvSpPr>
        <p:spPr>
          <a:xfrm>
            <a:off x="182730" y="914400"/>
            <a:ext cx="6458702" cy="8743950"/>
          </a:xfrm>
          <a:prstGeom prst="rect">
            <a:avLst/>
          </a:prstGeom>
          <a:noFill/>
          <a:ln>
            <a:noFill/>
          </a:ln>
        </p:spPr>
        <p:txBody>
          <a:bodyPr spcFirstLastPara="1" wrap="square" lIns="91425" tIns="45700" rIns="91425" bIns="45700" anchor="t" anchorCtr="0">
            <a:normAutofit/>
          </a:bodyPr>
          <a:lstStyle/>
          <a:p>
            <a:pPr marL="0" indent="0">
              <a:spcBef>
                <a:spcPts val="0"/>
              </a:spcBef>
              <a:buSzPts val="1200"/>
              <a:buNone/>
            </a:pPr>
            <a:r>
              <a:rPr lang="en-GB" sz="1200" dirty="0"/>
              <a:t>This course allows you an insight in the many roles available within health and social care from nurses to social workers to childcare assistants and beyond they have many key features that we shall explore and apply. You will be studying a range of units which will help you to gain skills that will be valuable in your chosen profession or future study. You will learn about the human body and mind alongside the changes across time. You will learn what it means to work in the sector and what skills and behaviours you will need to develop. We will study the following units; although the final one is subject to change and you may not study them in this order. </a:t>
            </a:r>
            <a:endParaRPr/>
          </a:p>
          <a:p>
            <a:pPr marL="0" lvl="0" indent="0" algn="l" rtl="0">
              <a:lnSpc>
                <a:spcPct val="90000"/>
              </a:lnSpc>
              <a:spcBef>
                <a:spcPts val="750"/>
              </a:spcBef>
              <a:spcAft>
                <a:spcPts val="0"/>
              </a:spcAft>
              <a:buClr>
                <a:schemeClr val="dk1"/>
              </a:buClr>
              <a:buSzPts val="1200"/>
              <a:buNone/>
            </a:pPr>
            <a:endParaRPr sz="1200"/>
          </a:p>
          <a:p>
            <a:pPr marL="0" lvl="0" indent="0" algn="l" rtl="0">
              <a:lnSpc>
                <a:spcPct val="90000"/>
              </a:lnSpc>
              <a:spcBef>
                <a:spcPts val="750"/>
              </a:spcBef>
              <a:spcAft>
                <a:spcPts val="0"/>
              </a:spcAft>
              <a:buClr>
                <a:schemeClr val="dk1"/>
              </a:buClr>
              <a:buSzPts val="1400"/>
              <a:buNone/>
            </a:pPr>
            <a:r>
              <a:rPr lang="en-GB" sz="1400" dirty="0"/>
              <a:t>During unit one, </a:t>
            </a:r>
            <a:r>
              <a:rPr lang="en-GB" sz="1400" b="1" dirty="0"/>
              <a:t>Human Lifespan Development, </a:t>
            </a:r>
            <a:r>
              <a:rPr lang="en-GB" sz="1400" dirty="0"/>
              <a:t>you will focus on:</a:t>
            </a:r>
            <a:endParaRPr sz="1400" b="1" dirty="0"/>
          </a:p>
          <a:p>
            <a:pPr marL="171450" indent="-171450">
              <a:buSzPts val="1100"/>
            </a:pPr>
            <a:r>
              <a:rPr lang="en-GB" sz="1100" dirty="0"/>
              <a:t>Understand the different influences on an individual’s development and how this relates to their care needs. </a:t>
            </a:r>
            <a:endParaRPr lang="en-GB"/>
          </a:p>
          <a:p>
            <a:pPr marL="171450" lvl="0" indent="-171450" algn="l" rtl="0">
              <a:lnSpc>
                <a:spcPct val="90000"/>
              </a:lnSpc>
              <a:spcBef>
                <a:spcPts val="750"/>
              </a:spcBef>
              <a:spcAft>
                <a:spcPts val="0"/>
              </a:spcAft>
              <a:buClr>
                <a:schemeClr val="dk1"/>
              </a:buClr>
              <a:buSzPts val="1100"/>
              <a:buChar char="•"/>
            </a:pPr>
            <a:r>
              <a:rPr lang="en-GB" sz="1100" dirty="0"/>
              <a:t>You will be introduced to the biological, psychological and sociological theories associated with human lifespan development. </a:t>
            </a:r>
            <a:endParaRPr/>
          </a:p>
          <a:p>
            <a:pPr marL="171450" indent="-171450">
              <a:buSzPts val="1100"/>
            </a:pPr>
            <a:r>
              <a:rPr lang="en-GB" sz="1100" dirty="0"/>
              <a:t>You will explore the physical effects of ageing and the theories that help to explain psychological changes. </a:t>
            </a:r>
            <a:endParaRPr/>
          </a:p>
          <a:p>
            <a:pPr marL="171450" indent="-171450">
              <a:buClr>
                <a:srgbClr val="00B050"/>
              </a:buClr>
              <a:buSzPts val="1100"/>
            </a:pPr>
            <a:r>
              <a:rPr lang="en-GB" sz="1100" dirty="0">
                <a:solidFill>
                  <a:srgbClr val="00B050"/>
                </a:solidFill>
              </a:rPr>
              <a:t>How you will be assessed: EXAM - 1 hour 30 minutes, that is worth 90 marks. There is a variety of short- and long- answers. The questions are designed to test your knowledge on individual’s development, the factors that affect this and the theories that explain this. </a:t>
            </a:r>
            <a:endParaRPr/>
          </a:p>
          <a:p>
            <a:pPr marL="0" lvl="0" indent="0" algn="l" rtl="0">
              <a:lnSpc>
                <a:spcPct val="90000"/>
              </a:lnSpc>
              <a:spcBef>
                <a:spcPts val="750"/>
              </a:spcBef>
              <a:spcAft>
                <a:spcPts val="0"/>
              </a:spcAft>
              <a:buClr>
                <a:schemeClr val="dk1"/>
              </a:buClr>
              <a:buSzPts val="1400"/>
              <a:buNone/>
            </a:pPr>
            <a:r>
              <a:rPr lang="en-GB" sz="1400" dirty="0"/>
              <a:t>During unit two, </a:t>
            </a:r>
            <a:r>
              <a:rPr lang="en-GB" sz="1400" b="1" dirty="0"/>
              <a:t>Working in Health and Social Care, </a:t>
            </a:r>
            <a:r>
              <a:rPr lang="en-GB" sz="1400" dirty="0"/>
              <a:t>you will focus on:</a:t>
            </a:r>
            <a:endParaRPr dirty="0"/>
          </a:p>
          <a:p>
            <a:pPr marL="171450" indent="-171450">
              <a:buSzPts val="1100"/>
            </a:pPr>
            <a:r>
              <a:rPr lang="en-GB" sz="1100" dirty="0"/>
              <a:t>You will be introduced to the roles and responsibilities of health and social care practitioners and the organisations they work for. </a:t>
            </a:r>
            <a:endParaRPr/>
          </a:p>
          <a:p>
            <a:pPr marL="171450" indent="-171450">
              <a:buSzPts val="1100"/>
            </a:pPr>
            <a:r>
              <a:rPr lang="en-GB" sz="1100" dirty="0"/>
              <a:t>You will see how a wide range of roles, including doctors, nurses, physiotherapists, occupational therapists, social workers, youth workers, care workers and other professionals, work together to ensure that the individual needs of vulnerable people are met. </a:t>
            </a:r>
            <a:endParaRPr/>
          </a:p>
          <a:p>
            <a:pPr marL="171450" indent="-171450">
              <a:buClr>
                <a:srgbClr val="00B050"/>
              </a:buClr>
              <a:buSzPts val="1100"/>
            </a:pPr>
            <a:r>
              <a:rPr lang="en-GB" sz="1100" dirty="0">
                <a:solidFill>
                  <a:srgbClr val="00B050"/>
                </a:solidFill>
              </a:rPr>
              <a:t>How you will be assessed: EXAM - 1 hour 30 minutes and worth 80 marks. There will be four sections and include short- and long- answers. The questions are intended to assess your understanding of how health and care services who need professional support. Each section will relate to a different service user group, for example the frail elderly, people with learning disabilities, people with mental health problems or people with long-term illnesses.  </a:t>
            </a:r>
            <a:endParaRPr sz="1200">
              <a:solidFill>
                <a:srgbClr val="00B050"/>
              </a:solidFill>
            </a:endParaRPr>
          </a:p>
          <a:p>
            <a:pPr marL="0" lvl="0" indent="0" algn="l" rtl="0">
              <a:lnSpc>
                <a:spcPct val="90000"/>
              </a:lnSpc>
              <a:spcBef>
                <a:spcPts val="750"/>
              </a:spcBef>
              <a:spcAft>
                <a:spcPts val="0"/>
              </a:spcAft>
              <a:buClr>
                <a:schemeClr val="dk1"/>
              </a:buClr>
              <a:buSzPts val="1400"/>
              <a:buNone/>
            </a:pPr>
            <a:r>
              <a:rPr lang="en-GB" sz="1400" dirty="0"/>
              <a:t>During unit five, </a:t>
            </a:r>
            <a:r>
              <a:rPr lang="en-GB" sz="1400" b="1" dirty="0"/>
              <a:t>Meeting Individual Care and Support Needs, </a:t>
            </a:r>
            <a:r>
              <a:rPr lang="en-GB" sz="1400" dirty="0"/>
              <a:t>you will focus on:</a:t>
            </a:r>
            <a:endParaRPr dirty="0"/>
          </a:p>
          <a:p>
            <a:pPr marL="171450" indent="-171450">
              <a:buSzPts val="1100"/>
            </a:pPr>
            <a:r>
              <a:rPr lang="en-GB" sz="1100" dirty="0"/>
              <a:t>You apply knowledge in order to provide the care and support that meets the needs of an individual in a health and social care environment, for this you need to understand the principles and practicalities that are the foundation of all the care disciplines. </a:t>
            </a:r>
            <a:endParaRPr/>
          </a:p>
          <a:p>
            <a:pPr marL="171450" indent="-171450">
              <a:buSzPts val="1100"/>
            </a:pPr>
            <a:r>
              <a:rPr lang="en-GB" sz="1100" dirty="0"/>
              <a:t>You will need to consider ethical issues that may arise and challenges the individual may face in order to provide personalised care. </a:t>
            </a:r>
            <a:endParaRPr/>
          </a:p>
          <a:p>
            <a:pPr marL="171450" indent="-171450">
              <a:buSzPts val="1100"/>
            </a:pPr>
            <a:r>
              <a:rPr lang="en-GB" sz="1100" dirty="0"/>
              <a:t>You will reflect on the different methods used by professionals working together in a multi-agency team to provide a package of care and support that meets individual needs. </a:t>
            </a:r>
            <a:endParaRPr/>
          </a:p>
          <a:p>
            <a:pPr marL="171450" indent="-171450">
              <a:buClr>
                <a:srgbClr val="00B050"/>
              </a:buClr>
              <a:buSzPts val="1100"/>
            </a:pPr>
            <a:r>
              <a:rPr lang="en-GB" sz="1100" dirty="0">
                <a:solidFill>
                  <a:srgbClr val="00B050"/>
                </a:solidFill>
              </a:rPr>
              <a:t>Assessment: by a series of assignments set at school. You will be given practice assignments to help you prepare for the final assessment. You will need to check that your work first meets all the pass criteria before moving on to merit and then finally distinction criteria. </a:t>
            </a:r>
            <a:endParaRPr/>
          </a:p>
          <a:p>
            <a:pPr marL="171450" lvl="0" indent="-101600" algn="l" rtl="0">
              <a:lnSpc>
                <a:spcPct val="90000"/>
              </a:lnSpc>
              <a:spcBef>
                <a:spcPts val="750"/>
              </a:spcBef>
              <a:spcAft>
                <a:spcPts val="0"/>
              </a:spcAft>
              <a:buClr>
                <a:schemeClr val="dk1"/>
              </a:buClr>
              <a:buSzPts val="1100"/>
              <a:buNone/>
            </a:pPr>
            <a:endParaRPr sz="1100">
              <a:solidFill>
                <a:srgbClr val="00B050"/>
              </a:solidFill>
            </a:endParaRPr>
          </a:p>
          <a:p>
            <a:pPr marL="0" indent="0">
              <a:buClr>
                <a:srgbClr val="0070C0"/>
              </a:buClr>
              <a:buSzPts val="1200"/>
              <a:buNone/>
            </a:pPr>
            <a:r>
              <a:rPr lang="en-GB" sz="1200" dirty="0">
                <a:solidFill>
                  <a:srgbClr val="0070C0"/>
                </a:solidFill>
              </a:rPr>
              <a:t>The final unit will also be a series of assignments based on in class work exploring a specific aspect of health e.g. physiological or psychological care. You will need to look at case studies as you did in unit five and use your knowledge to explain their behaviour or condition leading to treatment plans. </a:t>
            </a:r>
            <a:endParaRPr sz="1400">
              <a:solidFill>
                <a:srgbClr val="0070C0"/>
              </a:solidFill>
            </a:endParaRPr>
          </a:p>
          <a:p>
            <a:pPr marL="0" lvl="0" indent="0" algn="l" rtl="0">
              <a:lnSpc>
                <a:spcPct val="90000"/>
              </a:lnSpc>
              <a:spcBef>
                <a:spcPts val="750"/>
              </a:spcBef>
              <a:spcAft>
                <a:spcPts val="0"/>
              </a:spcAft>
              <a:buClr>
                <a:schemeClr val="dk1"/>
              </a:buClr>
              <a:buSzPts val="1200"/>
              <a:buNone/>
            </a:pPr>
            <a:endParaRPr sz="1200">
              <a:solidFill>
                <a:srgbClr val="00B050"/>
              </a:solidFill>
            </a:endParaRPr>
          </a:p>
        </p:txBody>
      </p:sp>
      <p:sp>
        <p:nvSpPr>
          <p:cNvPr id="106" name="Google Shape;106;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pic>
        <p:nvPicPr>
          <p:cNvPr id="111" name="Google Shape;111;p16" descr="Image result for netflix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75249" y="-289256"/>
            <a:ext cx="3550151" cy="1889168"/>
          </a:xfrm>
          <a:prstGeom prst="rect">
            <a:avLst/>
          </a:prstGeom>
          <a:noFill/>
          <a:ln>
            <a:noFill/>
          </a:ln>
        </p:spPr>
      </p:pic>
      <p:sp>
        <p:nvSpPr>
          <p:cNvPr id="112" name="Google Shape;112;p16"/>
          <p:cNvSpPr txBox="1"/>
          <p:nvPr/>
        </p:nvSpPr>
        <p:spPr>
          <a:xfrm>
            <a:off x="353796" y="1472316"/>
            <a:ext cx="17450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Babies</a:t>
            </a:r>
            <a:endParaRPr/>
          </a:p>
        </p:txBody>
      </p:sp>
      <p:sp>
        <p:nvSpPr>
          <p:cNvPr id="113" name="Google Shape;113;p16"/>
          <p:cNvSpPr txBox="1"/>
          <p:nvPr/>
        </p:nvSpPr>
        <p:spPr>
          <a:xfrm>
            <a:off x="2098835" y="1472315"/>
            <a:ext cx="124566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Marriage Story </a:t>
            </a:r>
            <a:endParaRPr/>
          </a:p>
        </p:txBody>
      </p:sp>
      <p:sp>
        <p:nvSpPr>
          <p:cNvPr id="114" name="Google Shape;114;p16"/>
          <p:cNvSpPr txBox="1"/>
          <p:nvPr/>
        </p:nvSpPr>
        <p:spPr>
          <a:xfrm>
            <a:off x="3811864" y="1531632"/>
            <a:ext cx="14478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Five Feet Apart</a:t>
            </a:r>
            <a:endParaRPr/>
          </a:p>
        </p:txBody>
      </p:sp>
      <p:sp>
        <p:nvSpPr>
          <p:cNvPr id="115" name="Google Shape;115;p16"/>
          <p:cNvSpPr txBox="1"/>
          <p:nvPr/>
        </p:nvSpPr>
        <p:spPr>
          <a:xfrm>
            <a:off x="565041" y="4248825"/>
            <a:ext cx="124566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Brain on Fire</a:t>
            </a:r>
            <a:endParaRPr/>
          </a:p>
        </p:txBody>
      </p:sp>
      <p:sp>
        <p:nvSpPr>
          <p:cNvPr id="116" name="Google Shape;116;p16"/>
          <p:cNvSpPr txBox="1"/>
          <p:nvPr/>
        </p:nvSpPr>
        <p:spPr>
          <a:xfrm>
            <a:off x="1810706" y="4248824"/>
            <a:ext cx="163576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Theory of Everything</a:t>
            </a:r>
            <a:endParaRPr/>
          </a:p>
        </p:txBody>
      </p:sp>
      <p:sp>
        <p:nvSpPr>
          <p:cNvPr id="117" name="Google Shape;117;p16"/>
          <p:cNvSpPr txBox="1"/>
          <p:nvPr/>
        </p:nvSpPr>
        <p:spPr>
          <a:xfrm>
            <a:off x="3723712" y="4169800"/>
            <a:ext cx="14271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Pandemic: How to prevent an outbreak</a:t>
            </a:r>
            <a:endParaRPr/>
          </a:p>
        </p:txBody>
      </p:sp>
      <p:sp>
        <p:nvSpPr>
          <p:cNvPr id="118" name="Google Shape;118;p16"/>
          <p:cNvSpPr/>
          <p:nvPr/>
        </p:nvSpPr>
        <p:spPr>
          <a:xfrm>
            <a:off x="380974" y="9228170"/>
            <a:ext cx="630526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a:solidFill>
                  <a:srgbClr val="FFFFFF"/>
                </a:solidFill>
                <a:latin typeface="Arial Narrow"/>
                <a:ea typeface="Arial Narrow"/>
                <a:cs typeface="Arial Narrow"/>
                <a:sym typeface="Arial Narrow"/>
              </a:rPr>
              <a:t>Fab</a:t>
            </a:r>
            <a:r>
              <a:rPr lang="en-GB" sz="2400" b="0" i="0" u="none" strike="noStrike" cap="none" dirty="0">
                <a:solidFill>
                  <a:srgbClr val="FFFFFF"/>
                </a:solidFill>
                <a:latin typeface="Arial Narrow"/>
                <a:ea typeface="Arial Narrow"/>
                <a:cs typeface="Arial Narrow"/>
                <a:sym typeface="Arial Narrow"/>
              </a:rPr>
              <a:t> </a:t>
            </a:r>
            <a:r>
              <a:rPr lang="en-GB" sz="2400" dirty="0">
                <a:solidFill>
                  <a:srgbClr val="FFFFFF"/>
                </a:solidFill>
                <a:latin typeface="Arial Narrow"/>
                <a:ea typeface="Arial Narrow"/>
                <a:cs typeface="Arial Narrow"/>
                <a:sym typeface="Arial Narrow"/>
              </a:rPr>
              <a:t>watching</a:t>
            </a:r>
            <a:r>
              <a:rPr lang="en-GB" sz="2400" b="0" i="0" u="none" strike="noStrike" cap="none" dirty="0">
                <a:solidFill>
                  <a:srgbClr val="FFFFFF"/>
                </a:solidFill>
                <a:latin typeface="Arial Narrow"/>
                <a:ea typeface="Arial Narrow"/>
                <a:cs typeface="Arial Narrow"/>
                <a:sym typeface="Arial Narrow"/>
              </a:rPr>
              <a:t> for Health and Social Care</a:t>
            </a:r>
            <a:endParaRPr sz="2400" b="0" i="0" u="none" strike="noStrike" cap="none" dirty="0">
              <a:solidFill>
                <a:schemeClr val="dk1"/>
              </a:solidFill>
              <a:latin typeface="Arial Narrow"/>
              <a:ea typeface="Arial Narrow"/>
              <a:cs typeface="Arial Narrow"/>
              <a:sym typeface="Arial Narrow"/>
            </a:endParaRPr>
          </a:p>
        </p:txBody>
      </p:sp>
      <p:pic>
        <p:nvPicPr>
          <p:cNvPr id="119" name="Google Shape;119;p16" descr="Is 'Babies' (2020) available to watch on UK Netflix - NewOnNetflixU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665" y="1955007"/>
            <a:ext cx="1324040" cy="1855520"/>
          </a:xfrm>
          <a:prstGeom prst="rect">
            <a:avLst/>
          </a:prstGeom>
          <a:noFill/>
          <a:ln>
            <a:noFill/>
          </a:ln>
        </p:spPr>
      </p:pic>
      <p:pic>
        <p:nvPicPr>
          <p:cNvPr id="120" name="Google Shape;120;p16" descr="https://upload.wikimedia.org/wikipedia/en/5/55/MarriageStoryPoster.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98795" y="1899347"/>
            <a:ext cx="1289753" cy="1911180"/>
          </a:xfrm>
          <a:prstGeom prst="rect">
            <a:avLst/>
          </a:prstGeom>
          <a:noFill/>
          <a:ln>
            <a:noFill/>
          </a:ln>
        </p:spPr>
      </p:pic>
      <p:pic>
        <p:nvPicPr>
          <p:cNvPr id="121" name="Google Shape;121;p16" descr="Is 'Five Feet Apart' (2019) available to watch on UK Netflix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85796" y="1929260"/>
            <a:ext cx="1365128" cy="1911180"/>
          </a:xfrm>
          <a:prstGeom prst="rect">
            <a:avLst/>
          </a:prstGeom>
          <a:noFill/>
          <a:ln>
            <a:noFill/>
          </a:ln>
        </p:spPr>
      </p:pic>
      <p:pic>
        <p:nvPicPr>
          <p:cNvPr id="122" name="Google Shape;122;p16" descr="Is 'Brain on Fire' (2016) available to watch on UK Netflix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0421" y="4576476"/>
            <a:ext cx="1380284" cy="1932398"/>
          </a:xfrm>
          <a:prstGeom prst="rect">
            <a:avLst/>
          </a:prstGeom>
          <a:noFill/>
          <a:ln>
            <a:noFill/>
          </a:ln>
        </p:spPr>
      </p:pic>
      <p:pic>
        <p:nvPicPr>
          <p:cNvPr id="123" name="Google Shape;123;p16" descr="Is 'The Theory of Everything' (2014) available to watch on UK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964214" y="4544606"/>
            <a:ext cx="1463247" cy="2048546"/>
          </a:xfrm>
          <a:prstGeom prst="rect">
            <a:avLst/>
          </a:prstGeom>
          <a:noFill/>
          <a:ln>
            <a:noFill/>
          </a:ln>
        </p:spPr>
      </p:pic>
      <p:pic>
        <p:nvPicPr>
          <p:cNvPr id="124" name="Google Shape;124;p16" descr="What is Pandemic: How To Prevent An Outbreak about and how can you ..."/>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76595" y="4680818"/>
            <a:ext cx="1383540" cy="1912327"/>
          </a:xfrm>
          <a:prstGeom prst="rect">
            <a:avLst/>
          </a:prstGeom>
          <a:noFill/>
          <a:ln>
            <a:noFill/>
          </a:ln>
        </p:spPr>
      </p:pic>
      <p:sp>
        <p:nvSpPr>
          <p:cNvPr id="125" name="Google Shape;125;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pic>
        <p:nvPicPr>
          <p:cNvPr id="130" name="Google Shape;130;p17" descr="Image result for netflix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13470" y="-131934"/>
            <a:ext cx="3550151" cy="1996960"/>
          </a:xfrm>
          <a:prstGeom prst="rect">
            <a:avLst/>
          </a:prstGeom>
          <a:noFill/>
          <a:ln>
            <a:noFill/>
          </a:ln>
        </p:spPr>
      </p:pic>
      <p:sp>
        <p:nvSpPr>
          <p:cNvPr id="131" name="Google Shape;131;p17"/>
          <p:cNvSpPr txBox="1">
            <a:spLocks noGrp="1"/>
          </p:cNvSpPr>
          <p:nvPr>
            <p:ph type="title"/>
          </p:nvPr>
        </p:nvSpPr>
        <p:spPr>
          <a:xfrm>
            <a:off x="2476902" y="13042"/>
            <a:ext cx="1823289" cy="6155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GB" sz="3600" b="1">
                <a:solidFill>
                  <a:schemeClr val="lt1"/>
                </a:solidFill>
              </a:rPr>
              <a:t>Beyond</a:t>
            </a:r>
            <a:endParaRPr/>
          </a:p>
        </p:txBody>
      </p:sp>
      <p:sp>
        <p:nvSpPr>
          <p:cNvPr id="132" name="Google Shape;132;p17"/>
          <p:cNvSpPr txBox="1"/>
          <p:nvPr/>
        </p:nvSpPr>
        <p:spPr>
          <a:xfrm>
            <a:off x="512760" y="1549940"/>
            <a:ext cx="14271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i="0" u="none" strike="noStrike" cap="none">
                <a:solidFill>
                  <a:schemeClr val="lt1"/>
                </a:solidFill>
                <a:latin typeface="Arial Narrow"/>
                <a:ea typeface="Arial Narrow"/>
                <a:cs typeface="Arial Narrow"/>
                <a:sym typeface="Arial Narrow"/>
              </a:rPr>
              <a:t>Rio &amp; Kate: Becoming a Step family</a:t>
            </a:r>
            <a:endParaRPr/>
          </a:p>
        </p:txBody>
      </p:sp>
      <p:sp>
        <p:nvSpPr>
          <p:cNvPr id="133" name="Google Shape;133;p17"/>
          <p:cNvSpPr txBox="1"/>
          <p:nvPr/>
        </p:nvSpPr>
        <p:spPr>
          <a:xfrm rot="-5400000">
            <a:off x="4584981" y="2536952"/>
            <a:ext cx="13784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DVD</a:t>
            </a:r>
            <a:endParaRPr/>
          </a:p>
        </p:txBody>
      </p:sp>
      <p:sp>
        <p:nvSpPr>
          <p:cNvPr id="134" name="Google Shape;134;p17"/>
          <p:cNvSpPr txBox="1"/>
          <p:nvPr/>
        </p:nvSpPr>
        <p:spPr>
          <a:xfrm>
            <a:off x="2268145" y="1519082"/>
            <a:ext cx="1447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Jesy Nelson: Odd one out</a:t>
            </a:r>
            <a:endParaRPr/>
          </a:p>
        </p:txBody>
      </p:sp>
      <p:sp>
        <p:nvSpPr>
          <p:cNvPr id="135" name="Google Shape;135;p17"/>
          <p:cNvSpPr txBox="1"/>
          <p:nvPr/>
        </p:nvSpPr>
        <p:spPr>
          <a:xfrm>
            <a:off x="5296332" y="1500440"/>
            <a:ext cx="14478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Bohemian Rhapsody</a:t>
            </a:r>
            <a:endParaRPr/>
          </a:p>
        </p:txBody>
      </p:sp>
      <p:sp>
        <p:nvSpPr>
          <p:cNvPr id="136" name="Google Shape;136;p17"/>
          <p:cNvSpPr txBox="1"/>
          <p:nvPr/>
        </p:nvSpPr>
        <p:spPr>
          <a:xfrm rot="5400000">
            <a:off x="-445506" y="5273660"/>
            <a:ext cx="152360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4 On Demand</a:t>
            </a:r>
            <a:endParaRPr/>
          </a:p>
        </p:txBody>
      </p:sp>
      <p:sp>
        <p:nvSpPr>
          <p:cNvPr id="137" name="Google Shape;137;p17"/>
          <p:cNvSpPr txBox="1"/>
          <p:nvPr/>
        </p:nvSpPr>
        <p:spPr>
          <a:xfrm>
            <a:off x="500961" y="4088674"/>
            <a:ext cx="1245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Arial Narrow"/>
                <a:ea typeface="Arial Narrow"/>
                <a:cs typeface="Arial Narrow"/>
                <a:sym typeface="Arial Narrow"/>
              </a:rPr>
              <a:t>Geordie hospital</a:t>
            </a:r>
            <a:endParaRPr/>
          </a:p>
        </p:txBody>
      </p:sp>
      <p:sp>
        <p:nvSpPr>
          <p:cNvPr id="138" name="Google Shape;138;p17"/>
          <p:cNvSpPr txBox="1"/>
          <p:nvPr/>
        </p:nvSpPr>
        <p:spPr>
          <a:xfrm>
            <a:off x="2085049" y="4088673"/>
            <a:ext cx="124566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Born to be different</a:t>
            </a:r>
            <a:endParaRPr/>
          </a:p>
        </p:txBody>
      </p:sp>
      <p:sp>
        <p:nvSpPr>
          <p:cNvPr id="139" name="Google Shape;139;p17"/>
          <p:cNvSpPr txBox="1"/>
          <p:nvPr/>
        </p:nvSpPr>
        <p:spPr>
          <a:xfrm rot="5400000">
            <a:off x="-429260" y="2536952"/>
            <a:ext cx="152360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BBC iPlayer</a:t>
            </a:r>
            <a:endParaRPr/>
          </a:p>
        </p:txBody>
      </p:sp>
      <p:sp>
        <p:nvSpPr>
          <p:cNvPr id="140" name="Google Shape;140;p17"/>
          <p:cNvSpPr txBox="1"/>
          <p:nvPr/>
        </p:nvSpPr>
        <p:spPr>
          <a:xfrm>
            <a:off x="5247834" y="4088378"/>
            <a:ext cx="14496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Still Alice</a:t>
            </a:r>
            <a:endParaRPr/>
          </a:p>
        </p:txBody>
      </p:sp>
      <p:sp>
        <p:nvSpPr>
          <p:cNvPr id="141" name="Google Shape;141;p17"/>
          <p:cNvSpPr txBox="1"/>
          <p:nvPr/>
        </p:nvSpPr>
        <p:spPr>
          <a:xfrm rot="5400000">
            <a:off x="-761092" y="7763441"/>
            <a:ext cx="2103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Amazon Prime</a:t>
            </a:r>
            <a:endParaRPr/>
          </a:p>
        </p:txBody>
      </p:sp>
      <p:sp>
        <p:nvSpPr>
          <p:cNvPr id="142" name="Google Shape;142;p17"/>
          <p:cNvSpPr txBox="1"/>
          <p:nvPr/>
        </p:nvSpPr>
        <p:spPr>
          <a:xfrm>
            <a:off x="353795" y="6658277"/>
            <a:ext cx="17450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The Children Act</a:t>
            </a:r>
            <a:endParaRPr/>
          </a:p>
        </p:txBody>
      </p:sp>
      <p:sp>
        <p:nvSpPr>
          <p:cNvPr id="143" name="Google Shape;143;p17"/>
          <p:cNvSpPr txBox="1"/>
          <p:nvPr/>
        </p:nvSpPr>
        <p:spPr>
          <a:xfrm>
            <a:off x="2167261" y="6658275"/>
            <a:ext cx="14272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The Upside</a:t>
            </a:r>
            <a:endParaRPr/>
          </a:p>
        </p:txBody>
      </p:sp>
      <p:sp>
        <p:nvSpPr>
          <p:cNvPr id="144" name="Google Shape;144;p17"/>
          <p:cNvSpPr txBox="1"/>
          <p:nvPr/>
        </p:nvSpPr>
        <p:spPr>
          <a:xfrm>
            <a:off x="3662891" y="6658275"/>
            <a:ext cx="14272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Beautiful Boy </a:t>
            </a:r>
            <a:endParaRPr/>
          </a:p>
        </p:txBody>
      </p:sp>
      <p:sp>
        <p:nvSpPr>
          <p:cNvPr id="145" name="Google Shape;145;p17"/>
          <p:cNvSpPr txBox="1"/>
          <p:nvPr/>
        </p:nvSpPr>
        <p:spPr>
          <a:xfrm>
            <a:off x="5259037" y="6658275"/>
            <a:ext cx="14272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chemeClr val="lt1"/>
                </a:solidFill>
                <a:latin typeface="Arial Narrow"/>
                <a:ea typeface="Arial Narrow"/>
                <a:cs typeface="Arial Narrow"/>
                <a:sym typeface="Arial Narrow"/>
              </a:rPr>
              <a:t>Miss you Already</a:t>
            </a:r>
            <a:endParaRPr/>
          </a:p>
        </p:txBody>
      </p:sp>
      <p:pic>
        <p:nvPicPr>
          <p:cNvPr id="146" name="Google Shape;146;p17" descr="BBC One - Rio and Kate: Becoming a Stepfamil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1424" y="2150510"/>
            <a:ext cx="1489771" cy="1451078"/>
          </a:xfrm>
          <a:prstGeom prst="rect">
            <a:avLst/>
          </a:prstGeom>
          <a:noFill/>
          <a:ln>
            <a:noFill/>
          </a:ln>
        </p:spPr>
      </p:pic>
      <p:pic>
        <p:nvPicPr>
          <p:cNvPr id="147" name="Google Shape;147;p17" descr="BBC Radio 1 - Jesy Nelson: Odd One Out on iPlayer Now | Facebook"/>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76779" y="2107717"/>
            <a:ext cx="1230548" cy="1536654"/>
          </a:xfrm>
          <a:prstGeom prst="rect">
            <a:avLst/>
          </a:prstGeom>
          <a:noFill/>
          <a:ln>
            <a:noFill/>
          </a:ln>
        </p:spPr>
      </p:pic>
      <p:sp>
        <p:nvSpPr>
          <p:cNvPr id="148" name="Google Shape;148;p17"/>
          <p:cNvSpPr txBox="1"/>
          <p:nvPr/>
        </p:nvSpPr>
        <p:spPr>
          <a:xfrm rot="-5400000">
            <a:off x="4656831" y="5234679"/>
            <a:ext cx="13784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DVD</a:t>
            </a:r>
            <a:endParaRPr/>
          </a:p>
        </p:txBody>
      </p:sp>
      <p:pic>
        <p:nvPicPr>
          <p:cNvPr id="149" name="Google Shape;149;p17" descr="Bohemian Rhapsody (2018) - IMDb"/>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66893" y="1959817"/>
            <a:ext cx="1230549" cy="1832448"/>
          </a:xfrm>
          <a:prstGeom prst="rect">
            <a:avLst/>
          </a:prstGeom>
          <a:noFill/>
          <a:ln>
            <a:noFill/>
          </a:ln>
        </p:spPr>
      </p:pic>
      <p:pic>
        <p:nvPicPr>
          <p:cNvPr id="150" name="Google Shape;150;p17" descr="The children from Born To Be Different reveal how their lives have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07933" y="4755582"/>
            <a:ext cx="1697759" cy="1293918"/>
          </a:xfrm>
          <a:prstGeom prst="rect">
            <a:avLst/>
          </a:prstGeom>
          <a:noFill/>
          <a:ln>
            <a:noFill/>
          </a:ln>
        </p:spPr>
      </p:pic>
      <p:pic>
        <p:nvPicPr>
          <p:cNvPr id="151" name="Google Shape;151;p17" descr="Still Alice [DVD] by Julianne Moore: Amazon.co.uk: DVD &amp; Blu-ray"/>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41335" y="4575141"/>
            <a:ext cx="1081663" cy="1528063"/>
          </a:xfrm>
          <a:prstGeom prst="rect">
            <a:avLst/>
          </a:prstGeom>
          <a:noFill/>
          <a:ln>
            <a:noFill/>
          </a:ln>
        </p:spPr>
      </p:pic>
      <p:pic>
        <p:nvPicPr>
          <p:cNvPr id="152" name="Google Shape;152;p17" descr="The Children Act (DVD) - RT DVD Shop"/>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07687" y="7125473"/>
            <a:ext cx="1358822" cy="2143125"/>
          </a:xfrm>
          <a:prstGeom prst="rect">
            <a:avLst/>
          </a:prstGeom>
          <a:noFill/>
          <a:ln>
            <a:noFill/>
          </a:ln>
        </p:spPr>
      </p:pic>
      <p:pic>
        <p:nvPicPr>
          <p:cNvPr id="153" name="Google Shape;153;p17" descr="The Upside (2017) - IMDb"/>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187899" y="7087355"/>
            <a:ext cx="1470142" cy="2181243"/>
          </a:xfrm>
          <a:prstGeom prst="rect">
            <a:avLst/>
          </a:prstGeom>
          <a:noFill/>
          <a:ln>
            <a:noFill/>
          </a:ln>
        </p:spPr>
      </p:pic>
      <p:pic>
        <p:nvPicPr>
          <p:cNvPr id="154" name="Google Shape;154;p17" descr="Amazon.com: Watch Beautiful Boy (4K UHD) | Prime Video"/>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791942" y="7066083"/>
            <a:ext cx="1427202" cy="2181244"/>
          </a:xfrm>
          <a:prstGeom prst="rect">
            <a:avLst/>
          </a:prstGeom>
          <a:noFill/>
          <a:ln>
            <a:noFill/>
          </a:ln>
        </p:spPr>
      </p:pic>
      <p:pic>
        <p:nvPicPr>
          <p:cNvPr id="155" name="Google Shape;155;p17" descr="Miss You Already - Wikipedia"/>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309076" y="7066083"/>
            <a:ext cx="1442895" cy="2140817"/>
          </a:xfrm>
          <a:prstGeom prst="rect">
            <a:avLst/>
          </a:prstGeom>
          <a:noFill/>
          <a:ln>
            <a:noFill/>
          </a:ln>
        </p:spPr>
      </p:pic>
      <p:sp>
        <p:nvSpPr>
          <p:cNvPr id="156" name="Google Shape;156;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pic>
        <p:nvPicPr>
          <p:cNvPr id="157" name="Google Shape;157;p17"/>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444338" y="5085291"/>
            <a:ext cx="1358826" cy="4383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1"/>
        <p:cNvGrpSpPr/>
        <p:nvPr/>
      </p:nvGrpSpPr>
      <p:grpSpPr>
        <a:xfrm>
          <a:off x="0" y="0"/>
          <a:ext cx="0" cy="0"/>
          <a:chOff x="0" y="0"/>
          <a:chExt cx="0" cy="0"/>
        </a:xfrm>
      </p:grpSpPr>
      <p:pic>
        <p:nvPicPr>
          <p:cNvPr id="162" name="Google Shape;162;p18" descr="Image result for netflix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13470" y="-131934"/>
            <a:ext cx="3550151" cy="1996960"/>
          </a:xfrm>
          <a:prstGeom prst="rect">
            <a:avLst/>
          </a:prstGeom>
          <a:noFill/>
          <a:ln>
            <a:noFill/>
          </a:ln>
        </p:spPr>
      </p:pic>
      <p:sp>
        <p:nvSpPr>
          <p:cNvPr id="163" name="Google Shape;163;p18"/>
          <p:cNvSpPr txBox="1">
            <a:spLocks noGrp="1"/>
          </p:cNvSpPr>
          <p:nvPr>
            <p:ph type="title"/>
          </p:nvPr>
        </p:nvSpPr>
        <p:spPr>
          <a:xfrm>
            <a:off x="2476902" y="13042"/>
            <a:ext cx="1823289" cy="6155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GB" sz="3600" b="1">
                <a:solidFill>
                  <a:schemeClr val="lt1"/>
                </a:solidFill>
              </a:rPr>
              <a:t>Beyond</a:t>
            </a:r>
            <a:endParaRPr/>
          </a:p>
        </p:txBody>
      </p:sp>
      <p:sp>
        <p:nvSpPr>
          <p:cNvPr id="164" name="Google Shape;164;p18"/>
          <p:cNvSpPr txBox="1"/>
          <p:nvPr/>
        </p:nvSpPr>
        <p:spPr>
          <a:xfrm>
            <a:off x="353796" y="1472316"/>
            <a:ext cx="174503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Pig Heart Boy</a:t>
            </a:r>
            <a:r>
              <a:rPr lang="en-GB" sz="1200" b="1" i="0" u="none" strike="noStrike" cap="none">
                <a:solidFill>
                  <a:schemeClr val="lt1"/>
                </a:solidFill>
                <a:latin typeface="Arial Narrow"/>
                <a:ea typeface="Arial Narrow"/>
                <a:cs typeface="Arial Narrow"/>
                <a:sym typeface="Arial Narrow"/>
              </a:rPr>
              <a:t> by Malorie Blackman</a:t>
            </a:r>
            <a:endParaRPr sz="1200" b="1" i="1" u="none" strike="noStrike" cap="none">
              <a:solidFill>
                <a:schemeClr val="lt1"/>
              </a:solidFill>
              <a:latin typeface="Arial Narrow"/>
              <a:ea typeface="Arial Narrow"/>
              <a:cs typeface="Arial Narrow"/>
              <a:sym typeface="Arial Narrow"/>
            </a:endParaRPr>
          </a:p>
        </p:txBody>
      </p:sp>
      <p:sp>
        <p:nvSpPr>
          <p:cNvPr id="165" name="Google Shape;165;p18"/>
          <p:cNvSpPr txBox="1"/>
          <p:nvPr/>
        </p:nvSpPr>
        <p:spPr>
          <a:xfrm>
            <a:off x="2326617" y="1472315"/>
            <a:ext cx="124566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Wonder </a:t>
            </a:r>
            <a:r>
              <a:rPr lang="en-GB" sz="1200" b="1" i="0" u="none" strike="noStrike" cap="none">
                <a:solidFill>
                  <a:schemeClr val="lt1"/>
                </a:solidFill>
                <a:latin typeface="Arial Narrow"/>
                <a:ea typeface="Arial Narrow"/>
                <a:cs typeface="Arial Narrow"/>
                <a:sym typeface="Arial Narrow"/>
              </a:rPr>
              <a:t> by R.J. Palacio</a:t>
            </a:r>
            <a:endParaRPr sz="1200" b="1" i="1" u="none" strike="noStrike" cap="none">
              <a:solidFill>
                <a:schemeClr val="lt1"/>
              </a:solidFill>
              <a:latin typeface="Arial Narrow"/>
              <a:ea typeface="Arial Narrow"/>
              <a:cs typeface="Arial Narrow"/>
              <a:sym typeface="Arial Narrow"/>
            </a:endParaRPr>
          </a:p>
        </p:txBody>
      </p:sp>
      <p:sp>
        <p:nvSpPr>
          <p:cNvPr id="166" name="Google Shape;166;p18"/>
          <p:cNvSpPr txBox="1"/>
          <p:nvPr/>
        </p:nvSpPr>
        <p:spPr>
          <a:xfrm>
            <a:off x="3677670" y="1518482"/>
            <a:ext cx="1447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This is Going to Hurt </a:t>
            </a:r>
            <a:r>
              <a:rPr lang="en-GB" sz="1200" b="1" i="0" u="none" strike="noStrike" cap="none">
                <a:solidFill>
                  <a:schemeClr val="lt1"/>
                </a:solidFill>
                <a:latin typeface="Arial Narrow"/>
                <a:ea typeface="Arial Narrow"/>
                <a:cs typeface="Arial Narrow"/>
                <a:sym typeface="Arial Narrow"/>
              </a:rPr>
              <a:t> by Adam Kay</a:t>
            </a:r>
            <a:endParaRPr sz="1200" b="1" i="1" u="none" strike="noStrike" cap="none">
              <a:solidFill>
                <a:schemeClr val="lt1"/>
              </a:solidFill>
              <a:latin typeface="Arial Narrow"/>
              <a:ea typeface="Arial Narrow"/>
              <a:cs typeface="Arial Narrow"/>
              <a:sym typeface="Arial Narrow"/>
            </a:endParaRPr>
          </a:p>
        </p:txBody>
      </p:sp>
      <p:sp>
        <p:nvSpPr>
          <p:cNvPr id="167" name="Google Shape;167;p18"/>
          <p:cNvSpPr txBox="1"/>
          <p:nvPr/>
        </p:nvSpPr>
        <p:spPr>
          <a:xfrm>
            <a:off x="5174546" y="1379981"/>
            <a:ext cx="156791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When Breathe becomes Air</a:t>
            </a:r>
            <a:r>
              <a:rPr lang="en-GB" sz="1200" b="1" i="0" u="none" strike="noStrike" cap="none">
                <a:solidFill>
                  <a:schemeClr val="lt1"/>
                </a:solidFill>
                <a:latin typeface="Arial Narrow"/>
                <a:ea typeface="Arial Narrow"/>
                <a:cs typeface="Arial Narrow"/>
                <a:sym typeface="Arial Narrow"/>
              </a:rPr>
              <a:t> by Paul Kalanithi</a:t>
            </a:r>
            <a:endParaRPr sz="1200" b="1" i="1" u="none" strike="noStrike" cap="none">
              <a:solidFill>
                <a:schemeClr val="lt1"/>
              </a:solidFill>
              <a:latin typeface="Arial Narrow"/>
              <a:ea typeface="Arial Narrow"/>
              <a:cs typeface="Arial Narrow"/>
              <a:sym typeface="Arial Narrow"/>
            </a:endParaRPr>
          </a:p>
        </p:txBody>
      </p:sp>
      <p:sp>
        <p:nvSpPr>
          <p:cNvPr id="168" name="Google Shape;168;p18"/>
          <p:cNvSpPr txBox="1"/>
          <p:nvPr/>
        </p:nvSpPr>
        <p:spPr>
          <a:xfrm>
            <a:off x="633974" y="4231537"/>
            <a:ext cx="124566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The Hate U Give</a:t>
            </a:r>
            <a:r>
              <a:rPr lang="en-GB" sz="1200" b="1" i="0" u="none" strike="noStrike" cap="none">
                <a:solidFill>
                  <a:schemeClr val="lt1"/>
                </a:solidFill>
                <a:latin typeface="Arial Narrow"/>
                <a:ea typeface="Arial Narrow"/>
                <a:cs typeface="Arial Narrow"/>
                <a:sym typeface="Arial Narrow"/>
              </a:rPr>
              <a:t> by Angie Thomas</a:t>
            </a:r>
            <a:endParaRPr sz="1200" b="1" i="1" u="none" strike="noStrike" cap="none">
              <a:solidFill>
                <a:schemeClr val="lt1"/>
              </a:solidFill>
              <a:latin typeface="Arial Narrow"/>
              <a:ea typeface="Arial Narrow"/>
              <a:cs typeface="Arial Narrow"/>
              <a:sym typeface="Arial Narrow"/>
            </a:endParaRPr>
          </a:p>
        </p:txBody>
      </p:sp>
      <p:sp>
        <p:nvSpPr>
          <p:cNvPr id="169" name="Google Shape;169;p18"/>
          <p:cNvSpPr txBox="1"/>
          <p:nvPr/>
        </p:nvSpPr>
        <p:spPr>
          <a:xfrm>
            <a:off x="2316701" y="4231536"/>
            <a:ext cx="124566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Me Before you</a:t>
            </a:r>
            <a:r>
              <a:rPr lang="en-GB" sz="1200" b="1" i="0" u="none" strike="noStrike" cap="none">
                <a:solidFill>
                  <a:schemeClr val="lt1"/>
                </a:solidFill>
                <a:latin typeface="Arial Narrow"/>
                <a:ea typeface="Arial Narrow"/>
                <a:cs typeface="Arial Narrow"/>
                <a:sym typeface="Arial Narrow"/>
              </a:rPr>
              <a:t> by Jojo Moyes</a:t>
            </a:r>
            <a:endParaRPr sz="1200" b="1" i="1" u="none" strike="noStrike" cap="none">
              <a:solidFill>
                <a:schemeClr val="lt1"/>
              </a:solidFill>
              <a:latin typeface="Arial Narrow"/>
              <a:ea typeface="Arial Narrow"/>
              <a:cs typeface="Arial Narrow"/>
              <a:sym typeface="Arial Narrow"/>
            </a:endParaRPr>
          </a:p>
        </p:txBody>
      </p:sp>
      <p:sp>
        <p:nvSpPr>
          <p:cNvPr id="170" name="Google Shape;170;p18"/>
          <p:cNvSpPr txBox="1"/>
          <p:nvPr/>
        </p:nvSpPr>
        <p:spPr>
          <a:xfrm>
            <a:off x="3724938" y="4169807"/>
            <a:ext cx="144960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The Fault in Our Stars</a:t>
            </a:r>
            <a:r>
              <a:rPr lang="en-GB" sz="1200" b="1" i="0" u="none" strike="noStrike" cap="none">
                <a:solidFill>
                  <a:schemeClr val="lt1"/>
                </a:solidFill>
                <a:latin typeface="Arial Narrow"/>
                <a:ea typeface="Arial Narrow"/>
                <a:cs typeface="Arial Narrow"/>
                <a:sym typeface="Arial Narrow"/>
              </a:rPr>
              <a:t> by John Green</a:t>
            </a:r>
            <a:endParaRPr sz="1200" b="1" i="1" u="none" strike="noStrike" cap="none">
              <a:solidFill>
                <a:schemeClr val="lt1"/>
              </a:solidFill>
              <a:latin typeface="Arial Narrow"/>
              <a:ea typeface="Arial Narrow"/>
              <a:cs typeface="Arial Narrow"/>
              <a:sym typeface="Arial Narrow"/>
            </a:endParaRPr>
          </a:p>
        </p:txBody>
      </p:sp>
      <p:sp>
        <p:nvSpPr>
          <p:cNvPr id="171" name="Google Shape;171;p18"/>
          <p:cNvSpPr txBox="1"/>
          <p:nvPr/>
        </p:nvSpPr>
        <p:spPr>
          <a:xfrm>
            <a:off x="5245093" y="4248823"/>
            <a:ext cx="144960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The Story of Baby P</a:t>
            </a:r>
            <a:r>
              <a:rPr lang="en-GB" sz="1200" b="1" i="0" u="none" strike="noStrike" cap="none">
                <a:solidFill>
                  <a:schemeClr val="lt1"/>
                </a:solidFill>
                <a:latin typeface="Arial Narrow"/>
                <a:ea typeface="Arial Narrow"/>
                <a:cs typeface="Arial Narrow"/>
                <a:sym typeface="Arial Narrow"/>
              </a:rPr>
              <a:t> by Ray James</a:t>
            </a:r>
            <a:endParaRPr sz="1200" b="1" i="1" u="none" strike="noStrike" cap="none">
              <a:solidFill>
                <a:schemeClr val="lt1"/>
              </a:solidFill>
              <a:latin typeface="Arial Narrow"/>
              <a:ea typeface="Arial Narrow"/>
              <a:cs typeface="Arial Narrow"/>
              <a:sym typeface="Arial Narrow"/>
            </a:endParaRPr>
          </a:p>
        </p:txBody>
      </p:sp>
      <p:sp>
        <p:nvSpPr>
          <p:cNvPr id="172" name="Google Shape;172;p18"/>
          <p:cNvSpPr txBox="1"/>
          <p:nvPr/>
        </p:nvSpPr>
        <p:spPr>
          <a:xfrm rot="5400000">
            <a:off x="-821676" y="2662602"/>
            <a:ext cx="2103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Further Reading</a:t>
            </a:r>
            <a:endParaRPr/>
          </a:p>
        </p:txBody>
      </p:sp>
      <p:sp>
        <p:nvSpPr>
          <p:cNvPr id="173" name="Google Shape;173;p18"/>
          <p:cNvSpPr txBox="1"/>
          <p:nvPr/>
        </p:nvSpPr>
        <p:spPr>
          <a:xfrm>
            <a:off x="353795" y="6802884"/>
            <a:ext cx="174503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Savage Girls and Wild Boys</a:t>
            </a:r>
            <a:r>
              <a:rPr lang="en-GB" sz="1200" b="1" i="0" u="none" strike="noStrike" cap="none">
                <a:solidFill>
                  <a:schemeClr val="lt1"/>
                </a:solidFill>
                <a:latin typeface="Arial Narrow"/>
                <a:ea typeface="Arial Narrow"/>
                <a:cs typeface="Arial Narrow"/>
                <a:sym typeface="Arial Narrow"/>
              </a:rPr>
              <a:t> by Michael Newton</a:t>
            </a:r>
            <a:endParaRPr sz="1200" b="1" i="1" u="none" strike="noStrike" cap="none">
              <a:solidFill>
                <a:schemeClr val="lt1"/>
              </a:solidFill>
              <a:latin typeface="Arial Narrow"/>
              <a:ea typeface="Arial Narrow"/>
              <a:cs typeface="Arial Narrow"/>
              <a:sym typeface="Arial Narrow"/>
            </a:endParaRPr>
          </a:p>
        </p:txBody>
      </p:sp>
      <p:sp>
        <p:nvSpPr>
          <p:cNvPr id="174" name="Google Shape;174;p18"/>
          <p:cNvSpPr txBox="1"/>
          <p:nvPr/>
        </p:nvSpPr>
        <p:spPr>
          <a:xfrm>
            <a:off x="2316701" y="6818841"/>
            <a:ext cx="14272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The Language of Kindness</a:t>
            </a:r>
            <a:r>
              <a:rPr lang="en-GB" sz="1200" b="1" i="0" u="none" strike="noStrike" cap="none">
                <a:solidFill>
                  <a:schemeClr val="lt1"/>
                </a:solidFill>
                <a:latin typeface="Arial Narrow"/>
                <a:ea typeface="Arial Narrow"/>
                <a:cs typeface="Arial Narrow"/>
                <a:sym typeface="Arial Narrow"/>
              </a:rPr>
              <a:t> by Christie Watson</a:t>
            </a:r>
            <a:endParaRPr sz="1200" b="1" i="1" u="none" strike="noStrike" cap="none">
              <a:solidFill>
                <a:schemeClr val="lt1"/>
              </a:solidFill>
              <a:latin typeface="Arial Narrow"/>
              <a:ea typeface="Arial Narrow"/>
              <a:cs typeface="Arial Narrow"/>
              <a:sym typeface="Arial Narrow"/>
            </a:endParaRPr>
          </a:p>
        </p:txBody>
      </p:sp>
      <p:sp>
        <p:nvSpPr>
          <p:cNvPr id="175" name="Google Shape;175;p18"/>
          <p:cNvSpPr txBox="1"/>
          <p:nvPr/>
        </p:nvSpPr>
        <p:spPr>
          <a:xfrm>
            <a:off x="3801414" y="6821132"/>
            <a:ext cx="14272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I am Malala</a:t>
            </a:r>
            <a:r>
              <a:rPr lang="en-GB" sz="1200" b="1" i="0" u="none" strike="noStrike" cap="none">
                <a:solidFill>
                  <a:schemeClr val="lt1"/>
                </a:solidFill>
                <a:latin typeface="Arial Narrow"/>
                <a:ea typeface="Arial Narrow"/>
                <a:cs typeface="Arial Narrow"/>
                <a:sym typeface="Arial Narrow"/>
              </a:rPr>
              <a:t> by Malala Yousafzai</a:t>
            </a:r>
            <a:endParaRPr sz="1200" b="1" i="1" u="none" strike="noStrike" cap="none">
              <a:solidFill>
                <a:schemeClr val="lt1"/>
              </a:solidFill>
              <a:latin typeface="Arial Narrow"/>
              <a:ea typeface="Arial Narrow"/>
              <a:cs typeface="Arial Narrow"/>
              <a:sym typeface="Arial Narrow"/>
            </a:endParaRPr>
          </a:p>
        </p:txBody>
      </p:sp>
      <p:sp>
        <p:nvSpPr>
          <p:cNvPr id="176" name="Google Shape;176;p18"/>
          <p:cNvSpPr txBox="1"/>
          <p:nvPr/>
        </p:nvSpPr>
        <p:spPr>
          <a:xfrm>
            <a:off x="5286127" y="6745154"/>
            <a:ext cx="142720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u="none" strike="noStrike" cap="none">
                <a:solidFill>
                  <a:schemeClr val="lt1"/>
                </a:solidFill>
                <a:latin typeface="Arial Narrow"/>
                <a:ea typeface="Arial Narrow"/>
                <a:cs typeface="Arial Narrow"/>
                <a:sym typeface="Arial Narrow"/>
              </a:rPr>
              <a:t>The Boy Who Couldn’t Stop Washing  </a:t>
            </a:r>
            <a:r>
              <a:rPr lang="en-GB" sz="1200" b="1" i="0" u="none" strike="noStrike" cap="none">
                <a:solidFill>
                  <a:schemeClr val="lt1"/>
                </a:solidFill>
                <a:latin typeface="Arial Narrow"/>
                <a:ea typeface="Arial Narrow"/>
                <a:cs typeface="Arial Narrow"/>
                <a:sym typeface="Arial Narrow"/>
              </a:rPr>
              <a:t>by Dr Judith Rapaport</a:t>
            </a:r>
            <a:endParaRPr sz="1200" b="1" i="1" u="none" strike="noStrike" cap="none">
              <a:solidFill>
                <a:schemeClr val="lt1"/>
              </a:solidFill>
              <a:latin typeface="Arial Narrow"/>
              <a:ea typeface="Arial Narrow"/>
              <a:cs typeface="Arial Narrow"/>
              <a:sym typeface="Arial Narrow"/>
            </a:endParaRPr>
          </a:p>
        </p:txBody>
      </p:sp>
      <p:pic>
        <p:nvPicPr>
          <p:cNvPr id="177" name="Google Shape;177;p18" descr="Cartoon little girl reading a book Royalty Free Vector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3795" y="176434"/>
            <a:ext cx="990600" cy="1094603"/>
          </a:xfrm>
          <a:prstGeom prst="rect">
            <a:avLst/>
          </a:prstGeom>
          <a:noFill/>
          <a:ln>
            <a:noFill/>
          </a:ln>
        </p:spPr>
      </p:pic>
      <p:sp>
        <p:nvSpPr>
          <p:cNvPr id="178" name="Google Shape;178;p18"/>
          <p:cNvSpPr/>
          <p:nvPr/>
        </p:nvSpPr>
        <p:spPr>
          <a:xfrm>
            <a:off x="380974" y="9228170"/>
            <a:ext cx="6305265" cy="677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0" i="0" u="none" strike="noStrike" cap="none">
                <a:solidFill>
                  <a:srgbClr val="FFFFFF"/>
                </a:solidFill>
                <a:latin typeface="Arial Narrow"/>
                <a:ea typeface="Arial Narrow"/>
                <a:cs typeface="Arial Narrow"/>
                <a:sym typeface="Arial Narrow"/>
              </a:rPr>
              <a:t>Recommended Reading for Health and Social Care</a:t>
            </a:r>
            <a:endParaRPr/>
          </a:p>
          <a:p>
            <a:pPr marL="0" marR="0" lvl="0" indent="0" algn="ctr" rtl="0">
              <a:spcBef>
                <a:spcPts val="0"/>
              </a:spcBef>
              <a:spcAft>
                <a:spcPts val="0"/>
              </a:spcAft>
              <a:buNone/>
            </a:pPr>
            <a:r>
              <a:rPr lang="en-GB" sz="1400" b="0" i="0" u="none" strike="noStrike" cap="none">
                <a:solidFill>
                  <a:srgbClr val="FFFFFF"/>
                </a:solidFill>
                <a:latin typeface="Arial Narrow"/>
                <a:ea typeface="Arial Narrow"/>
                <a:cs typeface="Arial Narrow"/>
                <a:sym typeface="Arial Narrow"/>
              </a:rPr>
              <a:t>Yes some of these are also films, if you prefer!</a:t>
            </a:r>
            <a:endParaRPr sz="1400" b="0" i="0" u="none" strike="noStrike" cap="none">
              <a:solidFill>
                <a:schemeClr val="dk1"/>
              </a:solidFill>
              <a:latin typeface="Arial Narrow"/>
              <a:ea typeface="Arial Narrow"/>
              <a:cs typeface="Arial Narrow"/>
              <a:sym typeface="Arial Narrow"/>
            </a:endParaRPr>
          </a:p>
        </p:txBody>
      </p:sp>
      <p:pic>
        <p:nvPicPr>
          <p:cNvPr id="179" name="Google Shape;179;p18" descr="Collins Readers - Collins Readers – Pig-heart Boy: School edi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3974" y="2019697"/>
            <a:ext cx="1245664" cy="1889029"/>
          </a:xfrm>
          <a:prstGeom prst="rect">
            <a:avLst/>
          </a:prstGeom>
          <a:noFill/>
          <a:ln>
            <a:noFill/>
          </a:ln>
        </p:spPr>
      </p:pic>
      <p:pic>
        <p:nvPicPr>
          <p:cNvPr id="180" name="Google Shape;180;p18" descr="Wonder: Amazon.co.uk: Palacio, R J, Palacio, R J: Book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04878" y="2000910"/>
            <a:ext cx="1267329" cy="1946505"/>
          </a:xfrm>
          <a:prstGeom prst="rect">
            <a:avLst/>
          </a:prstGeom>
          <a:noFill/>
          <a:ln>
            <a:noFill/>
          </a:ln>
        </p:spPr>
      </p:pic>
      <p:pic>
        <p:nvPicPr>
          <p:cNvPr id="181" name="Google Shape;181;p18" descr="This is Going to Hurt: Secret Diaries of a Junior Doctor: Amazon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888290" y="2010002"/>
            <a:ext cx="1267329" cy="1946505"/>
          </a:xfrm>
          <a:prstGeom prst="rect">
            <a:avLst/>
          </a:prstGeom>
          <a:noFill/>
          <a:ln>
            <a:noFill/>
          </a:ln>
        </p:spPr>
      </p:pic>
      <p:pic>
        <p:nvPicPr>
          <p:cNvPr id="182" name="Google Shape;182;p18" descr="When Breath Becomes Air: Amazon.co.uk: Kalanithi, Paul: Book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66064" y="1993047"/>
            <a:ext cx="1267329" cy="1928847"/>
          </a:xfrm>
          <a:prstGeom prst="rect">
            <a:avLst/>
          </a:prstGeom>
          <a:noFill/>
          <a:ln>
            <a:noFill/>
          </a:ln>
        </p:spPr>
      </p:pic>
      <p:pic>
        <p:nvPicPr>
          <p:cNvPr id="183" name="Google Shape;183;p18"/>
          <p:cNvPicPr preferRelativeResize="0"/>
          <p:nvPr/>
        </p:nvPicPr>
        <p:blipFill rotWithShape="1">
          <a:blip r:embed="rId9" cstate="email">
            <a:alphaModFix/>
            <a:extLst>
              <a:ext uri="{28A0092B-C50C-407E-A947-70E740481C1C}">
                <a14:useLocalDpi xmlns:a14="http://schemas.microsoft.com/office/drawing/2010/main"/>
              </a:ext>
            </a:extLst>
          </a:blip>
          <a:srcRect l="14285" r="9168"/>
          <a:stretch/>
        </p:blipFill>
        <p:spPr>
          <a:xfrm>
            <a:off x="633974" y="4760319"/>
            <a:ext cx="1371306" cy="1791473"/>
          </a:xfrm>
          <a:prstGeom prst="rect">
            <a:avLst/>
          </a:prstGeom>
          <a:noFill/>
          <a:ln>
            <a:noFill/>
          </a:ln>
        </p:spPr>
      </p:pic>
      <p:pic>
        <p:nvPicPr>
          <p:cNvPr id="184" name="Google Shape;184;p18" descr="Me Before You: The international bestselling phenomenon: Amazon.co ..."/>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404878" y="4731235"/>
            <a:ext cx="1134203" cy="1764315"/>
          </a:xfrm>
          <a:prstGeom prst="rect">
            <a:avLst/>
          </a:prstGeom>
          <a:noFill/>
          <a:ln>
            <a:noFill/>
          </a:ln>
        </p:spPr>
      </p:pic>
      <p:pic>
        <p:nvPicPr>
          <p:cNvPr id="185" name="Google Shape;185;p18" descr="The Fault in Our Stars: Amazon.co.uk: John Green: Book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833500" y="4731235"/>
            <a:ext cx="1245664" cy="1895874"/>
          </a:xfrm>
          <a:prstGeom prst="rect">
            <a:avLst/>
          </a:prstGeom>
          <a:noFill/>
          <a:ln>
            <a:noFill/>
          </a:ln>
        </p:spPr>
      </p:pic>
      <p:pic>
        <p:nvPicPr>
          <p:cNvPr id="186" name="Google Shape;186;p18" descr="The Story of Baby P: Setting the record straight: Amazon.co.uk ..."/>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350658" y="4731236"/>
            <a:ext cx="1245664" cy="1955484"/>
          </a:xfrm>
          <a:prstGeom prst="rect">
            <a:avLst/>
          </a:prstGeom>
          <a:noFill/>
          <a:ln>
            <a:noFill/>
          </a:ln>
        </p:spPr>
      </p:pic>
      <p:pic>
        <p:nvPicPr>
          <p:cNvPr id="187" name="Google Shape;187;p18" descr="Savage Girls and Wild Boys: A History of Feral Children: Amazon.co ..."/>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33974" y="7330817"/>
            <a:ext cx="1098183" cy="1745987"/>
          </a:xfrm>
          <a:prstGeom prst="rect">
            <a:avLst/>
          </a:prstGeom>
          <a:noFill/>
          <a:ln>
            <a:noFill/>
          </a:ln>
        </p:spPr>
      </p:pic>
      <p:pic>
        <p:nvPicPr>
          <p:cNvPr id="188" name="Google Shape;188;p18" descr="The Language of Kindness: A Nurse's Story eBook: Watson, Christie ..."/>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404878" y="7465172"/>
            <a:ext cx="1167403" cy="1799477"/>
          </a:xfrm>
          <a:prstGeom prst="rect">
            <a:avLst/>
          </a:prstGeom>
          <a:noFill/>
          <a:ln>
            <a:noFill/>
          </a:ln>
        </p:spPr>
      </p:pic>
      <p:pic>
        <p:nvPicPr>
          <p:cNvPr id="189" name="Google Shape;189;p18" descr="I Am Malala: The Girl Who Stood Up for Education and Was Shot by ..."/>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993378" y="7407026"/>
            <a:ext cx="1181168" cy="1774979"/>
          </a:xfrm>
          <a:prstGeom prst="rect">
            <a:avLst/>
          </a:prstGeom>
          <a:noFill/>
          <a:ln>
            <a:noFill/>
          </a:ln>
        </p:spPr>
      </p:pic>
      <p:pic>
        <p:nvPicPr>
          <p:cNvPr id="190" name="Google Shape;190;p18" descr="The Boy Who Couldn't Stop Washing: Experience and Treatment of ..."/>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5514168" y="7585251"/>
            <a:ext cx="971119" cy="1491553"/>
          </a:xfrm>
          <a:prstGeom prst="rect">
            <a:avLst/>
          </a:prstGeom>
          <a:noFill/>
          <a:ln>
            <a:noFill/>
          </a:ln>
        </p:spPr>
      </p:pic>
      <p:sp>
        <p:nvSpPr>
          <p:cNvPr id="191" name="Google Shape;191;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166687" y="451205"/>
            <a:ext cx="4119563" cy="11299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b="1"/>
              <a:t>Health and Social Care in the Media</a:t>
            </a:r>
            <a:endParaRPr/>
          </a:p>
        </p:txBody>
      </p:sp>
      <p:pic>
        <p:nvPicPr>
          <p:cNvPr id="198" name="Google Shape;198;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12791" y="127355"/>
            <a:ext cx="2578522" cy="1453795"/>
          </a:xfrm>
          <a:prstGeom prst="rect">
            <a:avLst/>
          </a:prstGeom>
          <a:noFill/>
          <a:ln>
            <a:noFill/>
          </a:ln>
        </p:spPr>
      </p:pic>
      <p:pic>
        <p:nvPicPr>
          <p:cNvPr id="199" name="Google Shape;199;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77535" y="7600947"/>
            <a:ext cx="3189107" cy="2152647"/>
          </a:xfrm>
          <a:prstGeom prst="rect">
            <a:avLst/>
          </a:prstGeom>
          <a:noFill/>
          <a:ln>
            <a:noFill/>
          </a:ln>
        </p:spPr>
      </p:pic>
      <p:pic>
        <p:nvPicPr>
          <p:cNvPr id="200" name="Google Shape;200;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687" y="7439028"/>
            <a:ext cx="2633014" cy="438150"/>
          </a:xfrm>
          <a:prstGeom prst="rect">
            <a:avLst/>
          </a:prstGeom>
          <a:noFill/>
          <a:ln>
            <a:noFill/>
          </a:ln>
        </p:spPr>
      </p:pic>
      <p:cxnSp>
        <p:nvCxnSpPr>
          <p:cNvPr id="201" name="Google Shape;201;p19"/>
          <p:cNvCxnSpPr/>
          <p:nvPr/>
        </p:nvCxnSpPr>
        <p:spPr>
          <a:xfrm>
            <a:off x="166687" y="7296150"/>
            <a:ext cx="6524626" cy="0"/>
          </a:xfrm>
          <a:prstGeom prst="straightConnector1">
            <a:avLst/>
          </a:prstGeom>
          <a:noFill/>
          <a:ln w="57150" cap="flat" cmpd="sng">
            <a:solidFill>
              <a:schemeClr val="dk1"/>
            </a:solidFill>
            <a:prstDash val="solid"/>
            <a:miter lim="800000"/>
            <a:headEnd type="none" w="sm" len="sm"/>
            <a:tailEnd type="none" w="sm" len="sm"/>
          </a:ln>
        </p:spPr>
      </p:cxnSp>
      <p:pic>
        <p:nvPicPr>
          <p:cNvPr id="202" name="Google Shape;202;p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6687" y="7962899"/>
            <a:ext cx="3410848" cy="1790695"/>
          </a:xfrm>
          <a:prstGeom prst="rect">
            <a:avLst/>
          </a:prstGeom>
          <a:noFill/>
          <a:ln>
            <a:noFill/>
          </a:ln>
        </p:spPr>
      </p:pic>
      <p:sp>
        <p:nvSpPr>
          <p:cNvPr id="203" name="Google Shape;203;p19"/>
          <p:cNvSpPr txBox="1"/>
          <p:nvPr/>
        </p:nvSpPr>
        <p:spPr>
          <a:xfrm>
            <a:off x="2799701" y="7293532"/>
            <a:ext cx="3314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Documentary Suggestions:</a:t>
            </a:r>
            <a:endParaRPr/>
          </a:p>
        </p:txBody>
      </p:sp>
      <p:sp>
        <p:nvSpPr>
          <p:cNvPr id="204" name="Google Shape;204;p1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graphicFrame>
        <p:nvGraphicFramePr>
          <p:cNvPr id="4" name="Table 3">
            <a:extLst>
              <a:ext uri="{FF2B5EF4-FFF2-40B4-BE49-F238E27FC236}">
                <a16:creationId xmlns:a16="http://schemas.microsoft.com/office/drawing/2014/main" id="{0C05B1E8-B779-8AA4-F7DB-8841205EAF1E}"/>
              </a:ext>
            </a:extLst>
          </p:cNvPr>
          <p:cNvGraphicFramePr>
            <a:graphicFrameLocks noGrp="1"/>
          </p:cNvGraphicFramePr>
          <p:nvPr>
            <p:extLst>
              <p:ext uri="{D42A27DB-BD31-4B8C-83A1-F6EECF244321}">
                <p14:modId xmlns:p14="http://schemas.microsoft.com/office/powerpoint/2010/main" val="1261668804"/>
              </p:ext>
            </p:extLst>
          </p:nvPr>
        </p:nvGraphicFramePr>
        <p:xfrm>
          <a:off x="270163" y="1661383"/>
          <a:ext cx="6286333" cy="5381625"/>
        </p:xfrm>
        <a:graphic>
          <a:graphicData uri="http://schemas.openxmlformats.org/drawingml/2006/table">
            <a:tbl>
              <a:tblPr firstRow="1" bandRow="1">
                <a:tableStyleId>{80DAB5CA-4389-405F-8A11-F0B313552788}</a:tableStyleId>
              </a:tblPr>
              <a:tblGrid>
                <a:gridCol w="6286333">
                  <a:extLst>
                    <a:ext uri="{9D8B030D-6E8A-4147-A177-3AD203B41FA5}">
                      <a16:colId xmlns:a16="http://schemas.microsoft.com/office/drawing/2014/main" val="1002414684"/>
                    </a:ext>
                  </a:extLst>
                </a:gridCol>
              </a:tblGrid>
              <a:tr h="5381625">
                <a:tc>
                  <a:txBody>
                    <a:bodyPr/>
                    <a:lstStyle/>
                    <a:p>
                      <a:pPr marL="0" marR="0" lvl="0" indent="0" algn="l">
                        <a:lnSpc>
                          <a:spcPct val="90000"/>
                        </a:lnSpc>
                        <a:spcBef>
                          <a:spcPts val="0"/>
                        </a:spcBef>
                        <a:spcAft>
                          <a:spcPts val="0"/>
                        </a:spcAft>
                        <a:buNone/>
                      </a:pPr>
                      <a:r>
                        <a:rPr lang="en-GB" sz="1200" b="0" i="0" u="none" strike="noStrike" noProof="0" dirty="0">
                          <a:solidFill>
                            <a:srgbClr val="000000"/>
                          </a:solidFill>
                          <a:latin typeface="Calibri"/>
                        </a:rPr>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Your task is to pick…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 x1 Film</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 x1 Book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 x1 Documentary</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You will then be asked to write an essay with the following title: </a:t>
                      </a:r>
                      <a:r>
                        <a:rPr lang="en-GB" sz="1200" b="1" i="0" u="none" strike="noStrike" noProof="0" dirty="0">
                          <a:solidFill>
                            <a:srgbClr val="000000"/>
                          </a:solidFill>
                          <a:latin typeface="Calibri"/>
                        </a:rPr>
                        <a:t>‘Discuss the portrayal of Health and Social Care within the media’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Use the examples on the previous slides </a:t>
                      </a:r>
                      <a:r>
                        <a:rPr lang="en-GB" sz="1200" b="1" i="1" u="none" strike="noStrike" noProof="0" dirty="0">
                          <a:solidFill>
                            <a:srgbClr val="000000"/>
                          </a:solidFill>
                          <a:latin typeface="Calibri"/>
                        </a:rPr>
                        <a:t>or look for alternatives</a:t>
                      </a:r>
                      <a:r>
                        <a:rPr lang="en-GB" sz="1200" b="0" i="0" u="none" strike="noStrike" noProof="0" dirty="0">
                          <a:solidFill>
                            <a:srgbClr val="000000"/>
                          </a:solidFill>
                          <a:latin typeface="Calibri"/>
                        </a:rPr>
                        <a:t> and create notes to help with your essay. Consider the following:</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What issues, if any, are being raised in the stimulus?</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How does the stimulus present H&amp;SC?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Is the stimulus informative/helpful and why?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Are there any quotes/scenes etc that stand out to you and why?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How effective is the stimulus in raising public awareness about H&amp;SC/Issues? </a:t>
                      </a: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endParaRPr lang="en-US" sz="12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en-GB" sz="1200" b="0" i="0" u="none" strike="noStrike" noProof="0" dirty="0">
                          <a:solidFill>
                            <a:srgbClr val="000000"/>
                          </a:solidFill>
                          <a:latin typeface="Calibri"/>
                        </a:rPr>
                        <a:t>This list is NOT exhaustive there may be other questions/ideas you wish to consider as you watch or read.</a:t>
                      </a:r>
                      <a:endParaRPr lang="en-US" sz="1200" dirty="0"/>
                    </a:p>
                  </a:txBody>
                  <a:tcPr/>
                </a:tc>
                <a:extLst>
                  <a:ext uri="{0D108BD9-81ED-4DB2-BD59-A6C34878D82A}">
                    <a16:rowId xmlns:a16="http://schemas.microsoft.com/office/drawing/2014/main" val="135236065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152398" y="80160"/>
            <a:ext cx="6553200" cy="954000"/>
          </a:xfrm>
          <a:prstGeom prst="rect">
            <a:avLst/>
          </a:prstGeom>
          <a:noFill/>
          <a:ln>
            <a:noFill/>
          </a:ln>
        </p:spPr>
        <p:txBody>
          <a:bodyPr spcFirstLastPara="1" wrap="square" lIns="91425" tIns="45700" rIns="91425" bIns="45700" anchor="ctr" anchorCtr="0">
            <a:noAutofit/>
          </a:bodyPr>
          <a:lstStyle/>
          <a:p>
            <a:pPr indent="457200">
              <a:buClr>
                <a:schemeClr val="dk1"/>
              </a:buClr>
              <a:buSzPts val="1200"/>
            </a:pPr>
            <a:r>
              <a:rPr lang="en-GB" sz="1200" b="1" u="sng" dirty="0">
                <a:solidFill>
                  <a:schemeClr val="dk1"/>
                </a:solidFill>
                <a:latin typeface="Calibri"/>
                <a:ea typeface="Calibri"/>
                <a:cs typeface="Calibri"/>
                <a:sym typeface="Calibri"/>
              </a:rPr>
              <a:t>Essay - </a:t>
            </a:r>
            <a:r>
              <a:rPr lang="en-GB" sz="1200" b="1" dirty="0">
                <a:solidFill>
                  <a:schemeClr val="dk1"/>
                </a:solidFill>
                <a:latin typeface="Calibri"/>
                <a:ea typeface="Calibri"/>
                <a:cs typeface="Calibri"/>
                <a:sym typeface="Calibri"/>
              </a:rPr>
              <a:t>‘Discuss the portrayal of Health and Social Care within the media’. </a:t>
            </a:r>
            <a:endParaRPr sz="1200" b="1" u="sng">
              <a:solidFill>
                <a:schemeClr val="dk1"/>
              </a:solidFill>
              <a:latin typeface="Calibri"/>
              <a:ea typeface="Calibri"/>
              <a:cs typeface="Calibri"/>
              <a:sym typeface="Calibri"/>
            </a:endParaRPr>
          </a:p>
        </p:txBody>
      </p:sp>
      <p:sp>
        <p:nvSpPr>
          <p:cNvPr id="210" name="Google Shape;210;p20"/>
          <p:cNvSpPr txBox="1">
            <a:spLocks noGrp="1"/>
          </p:cNvSpPr>
          <p:nvPr>
            <p:ph type="sldNum" idx="12"/>
          </p:nvPr>
        </p:nvSpPr>
        <p:spPr>
          <a:xfrm>
            <a:off x="4843463" y="9181397"/>
            <a:ext cx="1543200" cy="527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11" name="Google Shape;211;p20"/>
          <p:cNvSpPr txBox="1"/>
          <p:nvPr/>
        </p:nvSpPr>
        <p:spPr>
          <a:xfrm>
            <a:off x="152400" y="1034150"/>
            <a:ext cx="6553200" cy="880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latin typeface="Calibri"/>
              <a:ea typeface="Calibri"/>
              <a:cs typeface="Calibri"/>
              <a:sym typeface="Calibri"/>
            </a:endParaRPr>
          </a:p>
          <a:p>
            <a:pPr marL="0" lvl="0" indent="0" algn="l" rtl="0">
              <a:spcBef>
                <a:spcPts val="0"/>
              </a:spcBef>
              <a:spcAft>
                <a:spcPts val="0"/>
              </a:spcAft>
              <a:buNone/>
            </a:pPr>
            <a:r>
              <a:rPr lang="en-GB">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GB">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1" descr="Glossary Images, Stock Photos &amp; Vectors | Shuttersto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6858000" cy="1232453"/>
          </a:xfrm>
          <a:prstGeom prst="rect">
            <a:avLst/>
          </a:prstGeom>
          <a:noFill/>
          <a:ln>
            <a:noFill/>
          </a:ln>
        </p:spPr>
      </p:pic>
      <p:sp>
        <p:nvSpPr>
          <p:cNvPr id="217" name="Google Shape;217;p21"/>
          <p:cNvSpPr txBox="1"/>
          <p:nvPr/>
        </p:nvSpPr>
        <p:spPr>
          <a:xfrm>
            <a:off x="109330" y="1272209"/>
            <a:ext cx="6639339" cy="4770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Task: </a:t>
            </a:r>
            <a:r>
              <a:rPr lang="en-GB" sz="1200" dirty="0">
                <a:solidFill>
                  <a:schemeClr val="dk1"/>
                </a:solidFill>
                <a:latin typeface="Calibri"/>
                <a:ea typeface="Calibri"/>
                <a:cs typeface="Calibri"/>
                <a:sym typeface="Calibri"/>
              </a:rPr>
              <a:t>Research and define the following words which are central to H&amp;SC. Then, draw a symbol to summarise the term and help you remember it.</a:t>
            </a:r>
            <a:endParaRPr dirty="0">
              <a:solidFill>
                <a:schemeClr val="dk1"/>
              </a:solidFill>
            </a:endParaRPr>
          </a:p>
        </p:txBody>
      </p:sp>
      <p:graphicFrame>
        <p:nvGraphicFramePr>
          <p:cNvPr id="218" name="Google Shape;218;p21"/>
          <p:cNvGraphicFramePr/>
          <p:nvPr/>
        </p:nvGraphicFramePr>
        <p:xfrm>
          <a:off x="0" y="1789040"/>
          <a:ext cx="6858000" cy="8117025"/>
        </p:xfrm>
        <a:graphic>
          <a:graphicData uri="http://schemas.openxmlformats.org/drawingml/2006/table">
            <a:tbl>
              <a:tblPr firstRow="1" bandRow="1">
                <a:noFill/>
                <a:tableStyleId>{80DAB5CA-4389-405F-8A11-F0B313552788}</a:tableStyleId>
              </a:tblPr>
              <a:tblGrid>
                <a:gridCol w="1732550">
                  <a:extLst>
                    <a:ext uri="{9D8B030D-6E8A-4147-A177-3AD203B41FA5}">
                      <a16:colId xmlns:a16="http://schemas.microsoft.com/office/drawing/2014/main" val="20000"/>
                    </a:ext>
                  </a:extLst>
                </a:gridCol>
                <a:gridCol w="3368850">
                  <a:extLst>
                    <a:ext uri="{9D8B030D-6E8A-4147-A177-3AD203B41FA5}">
                      <a16:colId xmlns:a16="http://schemas.microsoft.com/office/drawing/2014/main" val="20001"/>
                    </a:ext>
                  </a:extLst>
                </a:gridCol>
                <a:gridCol w="1756600">
                  <a:extLst>
                    <a:ext uri="{9D8B030D-6E8A-4147-A177-3AD203B41FA5}">
                      <a16:colId xmlns:a16="http://schemas.microsoft.com/office/drawing/2014/main" val="20002"/>
                    </a:ext>
                  </a:extLst>
                </a:gridCol>
              </a:tblGrid>
              <a:tr h="300525">
                <a:tc>
                  <a:txBody>
                    <a:bodyPr/>
                    <a:lstStyle/>
                    <a:p>
                      <a:pPr marL="0" marR="0" lvl="0" indent="0" algn="ctr" rtl="0">
                        <a:spcBef>
                          <a:spcPts val="0"/>
                        </a:spcBef>
                        <a:spcAft>
                          <a:spcPts val="0"/>
                        </a:spcAft>
                        <a:buNone/>
                      </a:pPr>
                      <a:r>
                        <a:rPr lang="en-GB" sz="1200" b="1"/>
                        <a:t>Term</a:t>
                      </a:r>
                      <a:endParaRPr/>
                    </a:p>
                  </a:txBody>
                  <a:tcPr marL="91450" marR="91450" marT="45725" marB="45725" anchor="ctr"/>
                </a:tc>
                <a:tc>
                  <a:txBody>
                    <a:bodyPr/>
                    <a:lstStyle/>
                    <a:p>
                      <a:pPr marL="0" marR="0" lvl="0" indent="0" algn="ctr" rtl="0">
                        <a:spcBef>
                          <a:spcPts val="0"/>
                        </a:spcBef>
                        <a:spcAft>
                          <a:spcPts val="0"/>
                        </a:spcAft>
                        <a:buNone/>
                      </a:pPr>
                      <a:r>
                        <a:rPr lang="en-GB" sz="1200" b="1"/>
                        <a:t>Definition</a:t>
                      </a:r>
                      <a:endParaRPr/>
                    </a:p>
                  </a:txBody>
                  <a:tcPr marL="91450" marR="91450" marT="45725" marB="45725" anchor="ctr"/>
                </a:tc>
                <a:tc>
                  <a:txBody>
                    <a:bodyPr/>
                    <a:lstStyle/>
                    <a:p>
                      <a:pPr marL="0" marR="0" lvl="0" indent="0" algn="ctr" rtl="0">
                        <a:spcBef>
                          <a:spcPts val="0"/>
                        </a:spcBef>
                        <a:spcAft>
                          <a:spcPts val="0"/>
                        </a:spcAft>
                        <a:buNone/>
                      </a:pPr>
                      <a:r>
                        <a:rPr lang="en-GB" sz="1200" b="1"/>
                        <a:t>Symbol</a:t>
                      </a:r>
                      <a:endParaRPr/>
                    </a:p>
                  </a:txBody>
                  <a:tcPr marL="91450" marR="91450" marT="45725" marB="45725" anchor="ctr"/>
                </a:tc>
                <a:extLst>
                  <a:ext uri="{0D108BD9-81ED-4DB2-BD59-A6C34878D82A}">
                    <a16:rowId xmlns:a16="http://schemas.microsoft.com/office/drawing/2014/main" val="10000"/>
                  </a:ext>
                </a:extLst>
              </a:tr>
              <a:tr h="781650">
                <a:tc>
                  <a:txBody>
                    <a:bodyPr/>
                    <a:lstStyle/>
                    <a:p>
                      <a:pPr marL="0" marR="0" lvl="0" indent="0" algn="ctr" rtl="0">
                        <a:spcBef>
                          <a:spcPts val="0"/>
                        </a:spcBef>
                        <a:spcAft>
                          <a:spcPts val="0"/>
                        </a:spcAft>
                        <a:buNone/>
                      </a:pPr>
                      <a:r>
                        <a:rPr lang="en-GB" sz="1350"/>
                        <a:t>Adolescence</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a:t>An important status change following the onset of puberty during which a young person develops from a child into a adult. </a:t>
                      </a:r>
                      <a:endParaRPr/>
                    </a:p>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1"/>
                  </a:ext>
                </a:extLst>
              </a:tr>
              <a:tr h="781650">
                <a:tc>
                  <a:txBody>
                    <a:bodyPr/>
                    <a:lstStyle/>
                    <a:p>
                      <a:pPr marL="0" marR="0" lvl="0" indent="0" algn="ctr" rtl="0">
                        <a:spcBef>
                          <a:spcPts val="0"/>
                        </a:spcBef>
                        <a:spcAft>
                          <a:spcPts val="0"/>
                        </a:spcAft>
                        <a:buNone/>
                      </a:pPr>
                      <a:r>
                        <a:rPr lang="en-GB" sz="1350"/>
                        <a:t>Advocate</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2"/>
                  </a:ext>
                </a:extLst>
              </a:tr>
              <a:tr h="781650">
                <a:tc>
                  <a:txBody>
                    <a:bodyPr/>
                    <a:lstStyle/>
                    <a:p>
                      <a:pPr marL="0" marR="0" lvl="0" indent="0" algn="ctr" rtl="0">
                        <a:spcBef>
                          <a:spcPts val="0"/>
                        </a:spcBef>
                        <a:spcAft>
                          <a:spcPts val="0"/>
                        </a:spcAft>
                        <a:buNone/>
                      </a:pPr>
                      <a:r>
                        <a:rPr lang="en-GB" sz="1350"/>
                        <a:t>Attachment</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3"/>
                  </a:ext>
                </a:extLst>
              </a:tr>
              <a:tr h="781650">
                <a:tc>
                  <a:txBody>
                    <a:bodyPr/>
                    <a:lstStyle/>
                    <a:p>
                      <a:pPr marL="0" marR="0" lvl="0" indent="0" algn="ctr" rtl="0">
                        <a:spcBef>
                          <a:spcPts val="0"/>
                        </a:spcBef>
                        <a:spcAft>
                          <a:spcPts val="0"/>
                        </a:spcAft>
                        <a:buNone/>
                      </a:pPr>
                      <a:r>
                        <a:rPr lang="en-GB" sz="1350"/>
                        <a:t>Care package</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4"/>
                  </a:ext>
                </a:extLst>
              </a:tr>
              <a:tr h="781650">
                <a:tc>
                  <a:txBody>
                    <a:bodyPr/>
                    <a:lstStyle/>
                    <a:p>
                      <a:pPr marL="0" marR="0" lvl="0" indent="0" algn="ctr" rtl="0">
                        <a:spcBef>
                          <a:spcPts val="0"/>
                        </a:spcBef>
                        <a:spcAft>
                          <a:spcPts val="0"/>
                        </a:spcAft>
                        <a:buNone/>
                      </a:pPr>
                      <a:r>
                        <a:rPr lang="en-GB" sz="1350"/>
                        <a:t>Clinical Commissioning Groups (CCGs)</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5"/>
                  </a:ext>
                </a:extLst>
              </a:tr>
              <a:tr h="781650">
                <a:tc>
                  <a:txBody>
                    <a:bodyPr/>
                    <a:lstStyle/>
                    <a:p>
                      <a:pPr marL="0" marR="0" lvl="0" indent="0" algn="ctr" rtl="0">
                        <a:spcBef>
                          <a:spcPts val="0"/>
                        </a:spcBef>
                        <a:spcAft>
                          <a:spcPts val="0"/>
                        </a:spcAft>
                        <a:buNone/>
                      </a:pPr>
                      <a:r>
                        <a:rPr lang="en-GB" sz="1350"/>
                        <a:t>Development</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6"/>
                  </a:ext>
                </a:extLst>
              </a:tr>
              <a:tr h="781650">
                <a:tc>
                  <a:txBody>
                    <a:bodyPr/>
                    <a:lstStyle/>
                    <a:p>
                      <a:pPr marL="0" marR="0" lvl="0" indent="0" algn="ctr" rtl="0">
                        <a:spcBef>
                          <a:spcPts val="0"/>
                        </a:spcBef>
                        <a:spcAft>
                          <a:spcPts val="0"/>
                        </a:spcAft>
                        <a:buNone/>
                      </a:pPr>
                      <a:r>
                        <a:rPr lang="en-GB" sz="1350"/>
                        <a:t>Discrimination</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7"/>
                  </a:ext>
                </a:extLst>
              </a:tr>
              <a:tr h="781650">
                <a:tc>
                  <a:txBody>
                    <a:bodyPr/>
                    <a:lstStyle/>
                    <a:p>
                      <a:pPr marL="0" marR="0" lvl="0" indent="0" algn="ctr" rtl="0">
                        <a:spcBef>
                          <a:spcPts val="0"/>
                        </a:spcBef>
                        <a:spcAft>
                          <a:spcPts val="0"/>
                        </a:spcAft>
                        <a:buNone/>
                      </a:pPr>
                      <a:r>
                        <a:rPr lang="en-GB" sz="1350"/>
                        <a:t>Diversity</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8"/>
                  </a:ext>
                </a:extLst>
              </a:tr>
              <a:tr h="781650">
                <a:tc>
                  <a:txBody>
                    <a:bodyPr/>
                    <a:lstStyle/>
                    <a:p>
                      <a:pPr marL="0" marR="0" lvl="0" indent="0" algn="ctr" rtl="0">
                        <a:spcBef>
                          <a:spcPts val="0"/>
                        </a:spcBef>
                        <a:spcAft>
                          <a:spcPts val="0"/>
                        </a:spcAft>
                        <a:buNone/>
                      </a:pPr>
                      <a:r>
                        <a:rPr lang="en-GB" sz="1350"/>
                        <a:t>Empathy </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9"/>
                  </a:ext>
                </a:extLst>
              </a:tr>
              <a:tr h="781650">
                <a:tc>
                  <a:txBody>
                    <a:bodyPr/>
                    <a:lstStyle/>
                    <a:p>
                      <a:pPr marL="0" marR="0" lvl="0" indent="0" algn="ctr" rtl="0">
                        <a:spcBef>
                          <a:spcPts val="0"/>
                        </a:spcBef>
                        <a:spcAft>
                          <a:spcPts val="0"/>
                        </a:spcAft>
                        <a:buNone/>
                      </a:pPr>
                      <a:r>
                        <a:rPr lang="en-GB" sz="1350"/>
                        <a:t>Ethical</a:t>
                      </a:r>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10"/>
                  </a:ext>
                </a:extLst>
              </a:tr>
            </a:tbl>
          </a:graphicData>
        </a:graphic>
      </p:graphicFrame>
      <p:pic>
        <p:nvPicPr>
          <p:cNvPr id="219" name="Google Shape;219;p21" descr="Emotional changes that occur during puber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34025" y="2133599"/>
            <a:ext cx="851535" cy="709613"/>
          </a:xfrm>
          <a:prstGeom prst="rect">
            <a:avLst/>
          </a:prstGeom>
          <a:noFill/>
          <a:ln>
            <a:noFill/>
          </a:ln>
        </p:spPr>
      </p:pic>
      <p:sp>
        <p:nvSpPr>
          <p:cNvPr id="220" name="Google Shape;220;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1997</Words>
  <Application>Microsoft Macintosh PowerPoint</Application>
  <PresentationFormat>A4 Paper (210x297 mm)</PresentationFormat>
  <Paragraphs>286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Arial Narrow</vt:lpstr>
      <vt:lpstr>Book Antiqua</vt:lpstr>
      <vt:lpstr>Office Theme</vt:lpstr>
      <vt:lpstr>Level 3 BTEC Health and Social Care</vt:lpstr>
      <vt:lpstr>Contents</vt:lpstr>
      <vt:lpstr>What will I be studying?</vt:lpstr>
      <vt:lpstr>PowerPoint Presentation</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Passport to Sixth Form Check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3 BTEC Health and Social Care</dc:title>
  <cp:lastModifiedBy>Michael Simpson</cp:lastModifiedBy>
  <cp:revision>81</cp:revision>
  <dcterms:modified xsi:type="dcterms:W3CDTF">2024-07-21T08:21:19Z</dcterms:modified>
</cp:coreProperties>
</file>