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65" r:id="rId6"/>
    <p:sldId id="271" r:id="rId7"/>
    <p:sldId id="278" r:id="rId8"/>
    <p:sldId id="258" r:id="rId9"/>
    <p:sldId id="261" r:id="rId10"/>
    <p:sldId id="266" r:id="rId11"/>
    <p:sldId id="267" r:id="rId12"/>
    <p:sldId id="274" r:id="rId13"/>
    <p:sldId id="277" r:id="rId14"/>
    <p:sldId id="263"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BA954-6AE3-C6EE-9BDD-F51AFA3D82B4}" v="84" dt="2024-07-08T12:08:21.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3" d="100"/>
          <a:sy n="63"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Palmer" userId="S::lpalmer@stjosephs.uk.net::8dfb75df-126c-4d20-93bc-cf52ffa3472b" providerId="AD" clId="Web-{9A4BA954-6AE3-C6EE-9BDD-F51AFA3D82B4}"/>
    <pc:docChg chg="delSld modSld">
      <pc:chgData name="Lindsey Palmer" userId="S::lpalmer@stjosephs.uk.net::8dfb75df-126c-4d20-93bc-cf52ffa3472b" providerId="AD" clId="Web-{9A4BA954-6AE3-C6EE-9BDD-F51AFA3D82B4}" dt="2024-07-08T12:08:19.059" v="35" actId="20577"/>
      <pc:docMkLst>
        <pc:docMk/>
      </pc:docMkLst>
      <pc:sldChg chg="del">
        <pc:chgData name="Lindsey Palmer" userId="S::lpalmer@stjosephs.uk.net::8dfb75df-126c-4d20-93bc-cf52ffa3472b" providerId="AD" clId="Web-{9A4BA954-6AE3-C6EE-9BDD-F51AFA3D82B4}" dt="2024-07-08T12:04:55.615" v="5"/>
        <pc:sldMkLst>
          <pc:docMk/>
          <pc:sldMk cId="448881319" sldId="257"/>
        </pc:sldMkLst>
      </pc:sldChg>
      <pc:sldChg chg="modSp">
        <pc:chgData name="Lindsey Palmer" userId="S::lpalmer@stjosephs.uk.net::8dfb75df-126c-4d20-93bc-cf52ffa3472b" providerId="AD" clId="Web-{9A4BA954-6AE3-C6EE-9BDD-F51AFA3D82B4}" dt="2024-07-08T12:07:02.213" v="15" actId="20577"/>
        <pc:sldMkLst>
          <pc:docMk/>
          <pc:sldMk cId="939903375" sldId="258"/>
        </pc:sldMkLst>
        <pc:spChg chg="mod">
          <ac:chgData name="Lindsey Palmer" userId="S::lpalmer@stjosephs.uk.net::8dfb75df-126c-4d20-93bc-cf52ffa3472b" providerId="AD" clId="Web-{9A4BA954-6AE3-C6EE-9BDD-F51AFA3D82B4}" dt="2024-07-08T12:07:00.056" v="14" actId="20577"/>
          <ac:spMkLst>
            <pc:docMk/>
            <pc:sldMk cId="939903375" sldId="258"/>
            <ac:spMk id="10" creationId="{00000000-0000-0000-0000-000000000000}"/>
          </ac:spMkLst>
        </pc:spChg>
        <pc:spChg chg="mod">
          <ac:chgData name="Lindsey Palmer" userId="S::lpalmer@stjosephs.uk.net::8dfb75df-126c-4d20-93bc-cf52ffa3472b" providerId="AD" clId="Web-{9A4BA954-6AE3-C6EE-9BDD-F51AFA3D82B4}" dt="2024-07-08T12:07:02.213" v="15" actId="20577"/>
          <ac:spMkLst>
            <pc:docMk/>
            <pc:sldMk cId="939903375" sldId="258"/>
            <ac:spMk id="18" creationId="{00000000-0000-0000-0000-000000000000}"/>
          </ac:spMkLst>
        </pc:spChg>
      </pc:sldChg>
      <pc:sldChg chg="modSp">
        <pc:chgData name="Lindsey Palmer" userId="S::lpalmer@stjosephs.uk.net::8dfb75df-126c-4d20-93bc-cf52ffa3472b" providerId="AD" clId="Web-{9A4BA954-6AE3-C6EE-9BDD-F51AFA3D82B4}" dt="2024-07-08T12:07:14.291" v="17" actId="20577"/>
        <pc:sldMkLst>
          <pc:docMk/>
          <pc:sldMk cId="2299018215" sldId="261"/>
        </pc:sldMkLst>
        <pc:spChg chg="mod">
          <ac:chgData name="Lindsey Palmer" userId="S::lpalmer@stjosephs.uk.net::8dfb75df-126c-4d20-93bc-cf52ffa3472b" providerId="AD" clId="Web-{9A4BA954-6AE3-C6EE-9BDD-F51AFA3D82B4}" dt="2024-07-08T12:07:06.400" v="16" actId="20577"/>
          <ac:spMkLst>
            <pc:docMk/>
            <pc:sldMk cId="2299018215" sldId="261"/>
            <ac:spMk id="21" creationId="{00000000-0000-0000-0000-000000000000}"/>
          </ac:spMkLst>
        </pc:spChg>
        <pc:spChg chg="mod">
          <ac:chgData name="Lindsey Palmer" userId="S::lpalmer@stjosephs.uk.net::8dfb75df-126c-4d20-93bc-cf52ffa3472b" providerId="AD" clId="Web-{9A4BA954-6AE3-C6EE-9BDD-F51AFA3D82B4}" dt="2024-07-08T12:07:14.291" v="17" actId="20577"/>
          <ac:spMkLst>
            <pc:docMk/>
            <pc:sldMk cId="2299018215" sldId="261"/>
            <ac:spMk id="26" creationId="{00000000-0000-0000-0000-000000000000}"/>
          </ac:spMkLst>
        </pc:spChg>
      </pc:sldChg>
      <pc:sldChg chg="delSp">
        <pc:chgData name="Lindsey Palmer" userId="S::lpalmer@stjosephs.uk.net::8dfb75df-126c-4d20-93bc-cf52ffa3472b" providerId="AD" clId="Web-{9A4BA954-6AE3-C6EE-9BDD-F51AFA3D82B4}" dt="2024-07-08T12:07:53.746" v="26"/>
        <pc:sldMkLst>
          <pc:docMk/>
          <pc:sldMk cId="2387134517" sldId="263"/>
        </pc:sldMkLst>
        <pc:spChg chg="del">
          <ac:chgData name="Lindsey Palmer" userId="S::lpalmer@stjosephs.uk.net::8dfb75df-126c-4d20-93bc-cf52ffa3472b" providerId="AD" clId="Web-{9A4BA954-6AE3-C6EE-9BDD-F51AFA3D82B4}" dt="2024-07-08T12:07:53.746" v="26"/>
          <ac:spMkLst>
            <pc:docMk/>
            <pc:sldMk cId="2387134517" sldId="263"/>
            <ac:spMk id="3" creationId="{00000000-0000-0000-0000-000000000000}"/>
          </ac:spMkLst>
        </pc:spChg>
      </pc:sldChg>
      <pc:sldChg chg="del">
        <pc:chgData name="Lindsey Palmer" userId="S::lpalmer@stjosephs.uk.net::8dfb75df-126c-4d20-93bc-cf52ffa3472b" providerId="AD" clId="Web-{9A4BA954-6AE3-C6EE-9BDD-F51AFA3D82B4}" dt="2024-07-08T12:04:38.833" v="2"/>
        <pc:sldMkLst>
          <pc:docMk/>
          <pc:sldMk cId="2329263682" sldId="264"/>
        </pc:sldMkLst>
      </pc:sldChg>
      <pc:sldChg chg="delSp modSp">
        <pc:chgData name="Lindsey Palmer" userId="S::lpalmer@stjosephs.uk.net::8dfb75df-126c-4d20-93bc-cf52ffa3472b" providerId="AD" clId="Web-{9A4BA954-6AE3-C6EE-9BDD-F51AFA3D82B4}" dt="2024-07-08T12:04:30.661" v="1"/>
        <pc:sldMkLst>
          <pc:docMk/>
          <pc:sldMk cId="2062667637" sldId="265"/>
        </pc:sldMkLst>
        <pc:spChg chg="del mod">
          <ac:chgData name="Lindsey Palmer" userId="S::lpalmer@stjosephs.uk.net::8dfb75df-126c-4d20-93bc-cf52ffa3472b" providerId="AD" clId="Web-{9A4BA954-6AE3-C6EE-9BDD-F51AFA3D82B4}" dt="2024-07-08T12:04:30.661" v="1"/>
          <ac:spMkLst>
            <pc:docMk/>
            <pc:sldMk cId="2062667637" sldId="265"/>
            <ac:spMk id="3" creationId="{00000000-0000-0000-0000-000000000000}"/>
          </ac:spMkLst>
        </pc:spChg>
      </pc:sldChg>
      <pc:sldChg chg="modSp">
        <pc:chgData name="Lindsey Palmer" userId="S::lpalmer@stjosephs.uk.net::8dfb75df-126c-4d20-93bc-cf52ffa3472b" providerId="AD" clId="Web-{9A4BA954-6AE3-C6EE-9BDD-F51AFA3D82B4}" dt="2024-07-08T12:07:22.073" v="19" actId="20577"/>
        <pc:sldMkLst>
          <pc:docMk/>
          <pc:sldMk cId="3432091553" sldId="266"/>
        </pc:sldMkLst>
        <pc:spChg chg="mod">
          <ac:chgData name="Lindsey Palmer" userId="S::lpalmer@stjosephs.uk.net::8dfb75df-126c-4d20-93bc-cf52ffa3472b" providerId="AD" clId="Web-{9A4BA954-6AE3-C6EE-9BDD-F51AFA3D82B4}" dt="2024-07-08T12:07:22.073" v="19" actId="20577"/>
          <ac:spMkLst>
            <pc:docMk/>
            <pc:sldMk cId="3432091553" sldId="266"/>
            <ac:spMk id="5" creationId="{00000000-0000-0000-0000-000000000000}"/>
          </ac:spMkLst>
        </pc:spChg>
      </pc:sldChg>
      <pc:sldChg chg="modSp">
        <pc:chgData name="Lindsey Palmer" userId="S::lpalmer@stjosephs.uk.net::8dfb75df-126c-4d20-93bc-cf52ffa3472b" providerId="AD" clId="Web-{9A4BA954-6AE3-C6EE-9BDD-F51AFA3D82B4}" dt="2024-07-08T12:07:39.058" v="23" actId="20577"/>
        <pc:sldMkLst>
          <pc:docMk/>
          <pc:sldMk cId="4170919186" sldId="267"/>
        </pc:sldMkLst>
        <pc:spChg chg="mod">
          <ac:chgData name="Lindsey Palmer" userId="S::lpalmer@stjosephs.uk.net::8dfb75df-126c-4d20-93bc-cf52ffa3472b" providerId="AD" clId="Web-{9A4BA954-6AE3-C6EE-9BDD-F51AFA3D82B4}" dt="2024-07-08T12:07:39.058" v="23" actId="20577"/>
          <ac:spMkLst>
            <pc:docMk/>
            <pc:sldMk cId="4170919186" sldId="267"/>
            <ac:spMk id="4" creationId="{00000000-0000-0000-0000-000000000000}"/>
          </ac:spMkLst>
        </pc:spChg>
        <pc:graphicFrameChg chg="mod modGraphic">
          <ac:chgData name="Lindsey Palmer" userId="S::lpalmer@stjosephs.uk.net::8dfb75df-126c-4d20-93bc-cf52ffa3472b" providerId="AD" clId="Web-{9A4BA954-6AE3-C6EE-9BDD-F51AFA3D82B4}" dt="2024-07-08T12:07:34.292" v="21"/>
          <ac:graphicFrameMkLst>
            <pc:docMk/>
            <pc:sldMk cId="4170919186" sldId="267"/>
            <ac:graphicFrameMk id="5" creationId="{00000000-0000-0000-0000-000000000000}"/>
          </ac:graphicFrameMkLst>
        </pc:graphicFrameChg>
      </pc:sldChg>
      <pc:sldChg chg="del">
        <pc:chgData name="Lindsey Palmer" userId="S::lpalmer@stjosephs.uk.net::8dfb75df-126c-4d20-93bc-cf52ffa3472b" providerId="AD" clId="Web-{9A4BA954-6AE3-C6EE-9BDD-F51AFA3D82B4}" dt="2024-07-08T12:04:50.536" v="4"/>
        <pc:sldMkLst>
          <pc:docMk/>
          <pc:sldMk cId="2482525694" sldId="270"/>
        </pc:sldMkLst>
      </pc:sldChg>
      <pc:sldChg chg="del">
        <pc:chgData name="Lindsey Palmer" userId="S::lpalmer@stjosephs.uk.net::8dfb75df-126c-4d20-93bc-cf52ffa3472b" providerId="AD" clId="Web-{9A4BA954-6AE3-C6EE-9BDD-F51AFA3D82B4}" dt="2024-07-08T12:04:46.270" v="3"/>
        <pc:sldMkLst>
          <pc:docMk/>
          <pc:sldMk cId="271059930" sldId="272"/>
        </pc:sldMkLst>
      </pc:sldChg>
      <pc:sldChg chg="modSp">
        <pc:chgData name="Lindsey Palmer" userId="S::lpalmer@stjosephs.uk.net::8dfb75df-126c-4d20-93bc-cf52ffa3472b" providerId="AD" clId="Web-{9A4BA954-6AE3-C6EE-9BDD-F51AFA3D82B4}" dt="2024-07-08T12:07:44.995" v="24" actId="20577"/>
        <pc:sldMkLst>
          <pc:docMk/>
          <pc:sldMk cId="3332253573" sldId="274"/>
        </pc:sldMkLst>
        <pc:spChg chg="mod">
          <ac:chgData name="Lindsey Palmer" userId="S::lpalmer@stjosephs.uk.net::8dfb75df-126c-4d20-93bc-cf52ffa3472b" providerId="AD" clId="Web-{9A4BA954-6AE3-C6EE-9BDD-F51AFA3D82B4}" dt="2024-07-08T12:07:44.995" v="24" actId="20577"/>
          <ac:spMkLst>
            <pc:docMk/>
            <pc:sldMk cId="3332253573" sldId="274"/>
            <ac:spMk id="4" creationId="{00000000-0000-0000-0000-000000000000}"/>
          </ac:spMkLst>
        </pc:spChg>
      </pc:sldChg>
      <pc:sldChg chg="modSp">
        <pc:chgData name="Lindsey Palmer" userId="S::lpalmer@stjosephs.uk.net::8dfb75df-126c-4d20-93bc-cf52ffa3472b" providerId="AD" clId="Web-{9A4BA954-6AE3-C6EE-9BDD-F51AFA3D82B4}" dt="2024-07-08T12:08:19.059" v="35" actId="20577"/>
        <pc:sldMkLst>
          <pc:docMk/>
          <pc:sldMk cId="758862685" sldId="276"/>
        </pc:sldMkLst>
        <pc:spChg chg="mod">
          <ac:chgData name="Lindsey Palmer" userId="S::lpalmer@stjosephs.uk.net::8dfb75df-126c-4d20-93bc-cf52ffa3472b" providerId="AD" clId="Web-{9A4BA954-6AE3-C6EE-9BDD-F51AFA3D82B4}" dt="2024-07-08T12:08:19.059" v="35" actId="20577"/>
          <ac:spMkLst>
            <pc:docMk/>
            <pc:sldMk cId="758862685" sldId="276"/>
            <ac:spMk id="2" creationId="{00000000-0000-0000-0000-000000000000}"/>
          </ac:spMkLst>
        </pc:spChg>
      </pc:sldChg>
      <pc:sldChg chg="modSp">
        <pc:chgData name="Lindsey Palmer" userId="S::lpalmer@stjosephs.uk.net::8dfb75df-126c-4d20-93bc-cf52ffa3472b" providerId="AD" clId="Web-{9A4BA954-6AE3-C6EE-9BDD-F51AFA3D82B4}" dt="2024-07-08T12:07:48.261" v="25" actId="20577"/>
        <pc:sldMkLst>
          <pc:docMk/>
          <pc:sldMk cId="4257773048" sldId="277"/>
        </pc:sldMkLst>
        <pc:spChg chg="mod">
          <ac:chgData name="Lindsey Palmer" userId="S::lpalmer@stjosephs.uk.net::8dfb75df-126c-4d20-93bc-cf52ffa3472b" providerId="AD" clId="Web-{9A4BA954-6AE3-C6EE-9BDD-F51AFA3D82B4}" dt="2024-07-08T12:07:48.261" v="25" actId="20577"/>
          <ac:spMkLst>
            <pc:docMk/>
            <pc:sldMk cId="4257773048" sldId="277"/>
            <ac:spMk id="4" creationId="{00000000-0000-0000-0000-000000000000}"/>
          </ac:spMkLst>
        </pc:spChg>
      </pc:sldChg>
      <pc:sldChg chg="delSp modSp">
        <pc:chgData name="Lindsey Palmer" userId="S::lpalmer@stjosephs.uk.net::8dfb75df-126c-4d20-93bc-cf52ffa3472b" providerId="AD" clId="Web-{9A4BA954-6AE3-C6EE-9BDD-F51AFA3D82B4}" dt="2024-07-08T12:06:43.681" v="13" actId="20577"/>
        <pc:sldMkLst>
          <pc:docMk/>
          <pc:sldMk cId="1506419872" sldId="278"/>
        </pc:sldMkLst>
        <pc:spChg chg="mod">
          <ac:chgData name="Lindsey Palmer" userId="S::lpalmer@stjosephs.uk.net::8dfb75df-126c-4d20-93bc-cf52ffa3472b" providerId="AD" clId="Web-{9A4BA954-6AE3-C6EE-9BDD-F51AFA3D82B4}" dt="2024-07-08T12:06:27.712" v="7" actId="20577"/>
          <ac:spMkLst>
            <pc:docMk/>
            <pc:sldMk cId="1506419872" sldId="278"/>
            <ac:spMk id="10" creationId="{00000000-0000-0000-0000-000000000000}"/>
          </ac:spMkLst>
        </pc:spChg>
        <pc:spChg chg="del">
          <ac:chgData name="Lindsey Palmer" userId="S::lpalmer@stjosephs.uk.net::8dfb75df-126c-4d20-93bc-cf52ffa3472b" providerId="AD" clId="Web-{9A4BA954-6AE3-C6EE-9BDD-F51AFA3D82B4}" dt="2024-07-08T12:05:30.991" v="6"/>
          <ac:spMkLst>
            <pc:docMk/>
            <pc:sldMk cId="1506419872" sldId="278"/>
            <ac:spMk id="14" creationId="{00000000-0000-0000-0000-000000000000}"/>
          </ac:spMkLst>
        </pc:spChg>
        <pc:spChg chg="mod">
          <ac:chgData name="Lindsey Palmer" userId="S::lpalmer@stjosephs.uk.net::8dfb75df-126c-4d20-93bc-cf52ffa3472b" providerId="AD" clId="Web-{9A4BA954-6AE3-C6EE-9BDD-F51AFA3D82B4}" dt="2024-07-08T12:06:43.681" v="13" actId="20577"/>
          <ac:spMkLst>
            <pc:docMk/>
            <pc:sldMk cId="1506419872" sldId="278"/>
            <ac:spMk id="31" creationId="{00000000-0000-0000-0000-000000000000}"/>
          </ac:spMkLst>
        </pc:spChg>
        <pc:spChg chg="mod">
          <ac:chgData name="Lindsey Palmer" userId="S::lpalmer@stjosephs.uk.net::8dfb75df-126c-4d20-93bc-cf52ffa3472b" providerId="AD" clId="Web-{9A4BA954-6AE3-C6EE-9BDD-F51AFA3D82B4}" dt="2024-07-08T12:06:36.259" v="12" actId="20577"/>
          <ac:spMkLst>
            <pc:docMk/>
            <pc:sldMk cId="1506419872" sldId="278"/>
            <ac:spMk id="41" creationId="{00000000-0000-0000-0000-000000000000}"/>
          </ac:spMkLst>
        </pc:spChg>
        <pc:spChg chg="mod">
          <ac:chgData name="Lindsey Palmer" userId="S::lpalmer@stjosephs.uk.net::8dfb75df-126c-4d20-93bc-cf52ffa3472b" providerId="AD" clId="Web-{9A4BA954-6AE3-C6EE-9BDD-F51AFA3D82B4}" dt="2024-07-08T12:06:31.618" v="8" actId="20577"/>
          <ac:spMkLst>
            <pc:docMk/>
            <pc:sldMk cId="1506419872" sldId="278"/>
            <ac:spMk id="4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095A3B-635C-40C9-BECB-C9647EDAB0F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331400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95A3B-635C-40C9-BECB-C9647EDAB0F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353705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95A3B-635C-40C9-BECB-C9647EDAB0F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3625299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48904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305452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396789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825625"/>
            <a:ext cx="38671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102515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175791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653979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548833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14428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95A3B-635C-40C9-BECB-C9647EDAB0F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3271258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2282120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3249731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9307A9-53FC-4060-9AC5-A500A243404D}"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72CF5C-947A-4F96-ABEB-E3CA0B227959}" type="slidenum">
              <a:rPr lang="en-GB" smtClean="0"/>
              <a:t>‹#›</a:t>
            </a:fld>
            <a:endParaRPr lang="en-GB" dirty="0"/>
          </a:p>
        </p:txBody>
      </p:sp>
    </p:spTree>
    <p:extLst>
      <p:ext uri="{BB962C8B-B14F-4D97-AF65-F5344CB8AC3E}">
        <p14:creationId xmlns:p14="http://schemas.microsoft.com/office/powerpoint/2010/main" val="215022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095A3B-635C-40C9-BECB-C9647EDAB0F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10578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095A3B-635C-40C9-BECB-C9647EDAB0F4}"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115759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095A3B-635C-40C9-BECB-C9647EDAB0F4}" type="datetimeFigureOut">
              <a:rPr lang="en-GB" smtClean="0"/>
              <a:t>08/07/2024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416480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095A3B-635C-40C9-BECB-C9647EDAB0F4}" type="datetimeFigureOut">
              <a:rPr lang="en-GB" smtClean="0"/>
              <a:t>08/07/2024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139257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95A3B-635C-40C9-BECB-C9647EDAB0F4}" type="datetimeFigureOut">
              <a:rPr lang="en-GB" smtClean="0"/>
              <a:t>08/07/2024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209547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095A3B-635C-40C9-BECB-C9647EDAB0F4}"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360336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095A3B-635C-40C9-BECB-C9647EDAB0F4}"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F55A8C-5343-4C39-8B2E-6B1B569D1311}" type="slidenum">
              <a:rPr lang="en-GB" smtClean="0"/>
              <a:t>‹#›</a:t>
            </a:fld>
            <a:endParaRPr lang="en-GB"/>
          </a:p>
        </p:txBody>
      </p:sp>
    </p:spTree>
    <p:extLst>
      <p:ext uri="{BB962C8B-B14F-4D97-AF65-F5344CB8AC3E}">
        <p14:creationId xmlns:p14="http://schemas.microsoft.com/office/powerpoint/2010/main" val="266180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95A3B-635C-40C9-BECB-C9647EDAB0F4}" type="datetimeFigureOut">
              <a:rPr lang="en-GB" smtClean="0"/>
              <a:t>08/07/2024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55A8C-5343-4C39-8B2E-6B1B569D1311}" type="slidenum">
              <a:rPr lang="en-GB" smtClean="0"/>
              <a:t>‹#›</a:t>
            </a:fld>
            <a:endParaRPr lang="en-GB"/>
          </a:p>
        </p:txBody>
      </p:sp>
    </p:spTree>
    <p:extLst>
      <p:ext uri="{BB962C8B-B14F-4D97-AF65-F5344CB8AC3E}">
        <p14:creationId xmlns:p14="http://schemas.microsoft.com/office/powerpoint/2010/main" val="283286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9307A9-53FC-4060-9AC5-A500A243404D}" type="datetimeFigureOut">
              <a:rPr lang="en-GB" smtClean="0"/>
              <a:t>08/07/2024</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72CF5C-947A-4F96-ABEB-E3CA0B227959}" type="slidenum">
              <a:rPr lang="en-GB" smtClean="0"/>
              <a:t>‹#›</a:t>
            </a:fld>
            <a:endParaRPr lang="en-GB" dirty="0"/>
          </a:p>
        </p:txBody>
      </p:sp>
    </p:spTree>
    <p:extLst>
      <p:ext uri="{BB962C8B-B14F-4D97-AF65-F5344CB8AC3E}">
        <p14:creationId xmlns:p14="http://schemas.microsoft.com/office/powerpoint/2010/main" val="2968124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lnSpc>
          <a:spcPct val="90000"/>
        </a:lnSpc>
        <a:spcBef>
          <a:spcPct val="0"/>
        </a:spcBef>
        <a:buNone/>
        <a:defRPr sz="3300" b="1" kern="1200">
          <a:solidFill>
            <a:schemeClr val="tx1"/>
          </a:solidFill>
          <a:latin typeface="Comic Sans MS" panose="030F0702030302020204" pitchFamily="66"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omic Sans MS" panose="030F0702030302020204" pitchFamily="66"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omic Sans MS" panose="030F0702030302020204" pitchFamily="66"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omic Sans MS" panose="030F0702030302020204" pitchFamily="66"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omic Sans MS" panose="030F0702030302020204" pitchFamily="66"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353" y="521471"/>
            <a:ext cx="10807338" cy="2966312"/>
          </a:xfrm>
        </p:spPr>
        <p:txBody>
          <a:bodyPr>
            <a:normAutofit fontScale="90000"/>
          </a:bodyPr>
          <a:lstStyle/>
          <a:p>
            <a:r>
              <a:rPr lang="en-GB" sz="4000" b="1" dirty="0">
                <a:latin typeface="+mn-lt"/>
              </a:rPr>
              <a:t>BTEC Level 3 Health &amp; Social care</a:t>
            </a:r>
            <a:br>
              <a:rPr lang="en-GB" sz="4800" b="1" dirty="0">
                <a:latin typeface="+mn-lt"/>
              </a:rPr>
            </a:br>
            <a:br>
              <a:rPr lang="en-GB" sz="4800" b="1" dirty="0">
                <a:latin typeface="+mn-lt"/>
              </a:rPr>
            </a:br>
            <a:br>
              <a:rPr lang="en-GB" sz="4800" b="1" dirty="0">
                <a:latin typeface="+mn-lt"/>
              </a:rPr>
            </a:br>
            <a:r>
              <a:rPr lang="en-GB" sz="5300" b="1" dirty="0">
                <a:latin typeface="+mn-lt"/>
              </a:rPr>
              <a:t>Unit 2 Working in health and social care</a:t>
            </a:r>
            <a:br>
              <a:rPr lang="en-GB" sz="5300" b="1" dirty="0">
                <a:latin typeface="+mn-lt"/>
              </a:rPr>
            </a:br>
            <a:r>
              <a:rPr lang="en-GB" sz="5300" b="1" dirty="0">
                <a:latin typeface="+mn-lt"/>
              </a:rPr>
              <a:t>knowledge organiser</a:t>
            </a:r>
          </a:p>
        </p:txBody>
      </p:sp>
      <p:pic>
        <p:nvPicPr>
          <p:cNvPr id="6" name="Picture 5"/>
          <p:cNvPicPr>
            <a:picLocks noChangeAspect="1"/>
          </p:cNvPicPr>
          <p:nvPr/>
        </p:nvPicPr>
        <p:blipFill>
          <a:blip r:embed="rId2"/>
          <a:stretch>
            <a:fillRect/>
          </a:stretch>
        </p:blipFill>
        <p:spPr>
          <a:xfrm>
            <a:off x="200678" y="4762465"/>
            <a:ext cx="5184648" cy="1901038"/>
          </a:xfrm>
          <a:prstGeom prst="rect">
            <a:avLst/>
          </a:prstGeom>
        </p:spPr>
      </p:pic>
      <p:pic>
        <p:nvPicPr>
          <p:cNvPr id="7" name="Picture 6"/>
          <p:cNvPicPr>
            <a:picLocks noChangeAspect="1"/>
          </p:cNvPicPr>
          <p:nvPr/>
        </p:nvPicPr>
        <p:blipFill rotWithShape="1">
          <a:blip r:embed="rId3"/>
          <a:srcRect l="51681" t="28490" r="17952" b="13861"/>
          <a:stretch/>
        </p:blipFill>
        <p:spPr>
          <a:xfrm>
            <a:off x="9541491" y="4233621"/>
            <a:ext cx="2401062" cy="2429882"/>
          </a:xfrm>
          <a:prstGeom prst="rect">
            <a:avLst/>
          </a:prstGeom>
        </p:spPr>
      </p:pic>
      <p:pic>
        <p:nvPicPr>
          <p:cNvPr id="8" name="Picture 7"/>
          <p:cNvPicPr>
            <a:picLocks noChangeAspect="1"/>
          </p:cNvPicPr>
          <p:nvPr/>
        </p:nvPicPr>
        <p:blipFill>
          <a:blip r:embed="rId4"/>
          <a:stretch>
            <a:fillRect/>
          </a:stretch>
        </p:blipFill>
        <p:spPr>
          <a:xfrm>
            <a:off x="11342279" y="-1"/>
            <a:ext cx="849722" cy="1541417"/>
          </a:xfrm>
          <a:prstGeom prst="rect">
            <a:avLst/>
          </a:prstGeom>
        </p:spPr>
      </p:pic>
      <p:pic>
        <p:nvPicPr>
          <p:cNvPr id="9" name="Picture 8"/>
          <p:cNvPicPr>
            <a:picLocks noChangeAspect="1"/>
          </p:cNvPicPr>
          <p:nvPr/>
        </p:nvPicPr>
        <p:blipFill>
          <a:blip r:embed="rId4"/>
          <a:stretch>
            <a:fillRect/>
          </a:stretch>
        </p:blipFill>
        <p:spPr>
          <a:xfrm flipH="1">
            <a:off x="0" y="-2"/>
            <a:ext cx="849722" cy="1541417"/>
          </a:xfrm>
          <a:prstGeom prst="rect">
            <a:avLst/>
          </a:prstGeom>
        </p:spPr>
      </p:pic>
      <p:pic>
        <p:nvPicPr>
          <p:cNvPr id="10" name="Picture 9"/>
          <p:cNvPicPr>
            <a:picLocks noChangeAspect="1"/>
          </p:cNvPicPr>
          <p:nvPr/>
        </p:nvPicPr>
        <p:blipFill rotWithShape="1">
          <a:blip r:embed="rId5"/>
          <a:srcRect b="84010"/>
          <a:stretch/>
        </p:blipFill>
        <p:spPr>
          <a:xfrm>
            <a:off x="10591800" y="0"/>
            <a:ext cx="1600200" cy="322733"/>
          </a:xfrm>
          <a:prstGeom prst="rect">
            <a:avLst/>
          </a:prstGeom>
        </p:spPr>
      </p:pic>
    </p:spTree>
    <p:extLst>
      <p:ext uri="{BB962C8B-B14F-4D97-AF65-F5344CB8AC3E}">
        <p14:creationId xmlns:p14="http://schemas.microsoft.com/office/powerpoint/2010/main" val="206266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8999866"/>
              </p:ext>
            </p:extLst>
          </p:nvPr>
        </p:nvGraphicFramePr>
        <p:xfrm>
          <a:off x="169818" y="207606"/>
          <a:ext cx="5355772" cy="2499360"/>
        </p:xfrm>
        <a:graphic>
          <a:graphicData uri="http://schemas.openxmlformats.org/drawingml/2006/table">
            <a:tbl>
              <a:tblPr firstRow="1" bandRow="1">
                <a:tableStyleId>{5C22544A-7EE6-4342-B048-85BDC9FD1C3A}</a:tableStyleId>
              </a:tblPr>
              <a:tblGrid>
                <a:gridCol w="1319348">
                  <a:extLst>
                    <a:ext uri="{9D8B030D-6E8A-4147-A177-3AD203B41FA5}">
                      <a16:colId xmlns:a16="http://schemas.microsoft.com/office/drawing/2014/main" val="1786684240"/>
                    </a:ext>
                  </a:extLst>
                </a:gridCol>
                <a:gridCol w="4036424">
                  <a:extLst>
                    <a:ext uri="{9D8B030D-6E8A-4147-A177-3AD203B41FA5}">
                      <a16:colId xmlns:a16="http://schemas.microsoft.com/office/drawing/2014/main" val="918649861"/>
                    </a:ext>
                  </a:extLst>
                </a:gridCol>
              </a:tblGrid>
              <a:tr h="167168">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omic Sans MS" panose="030F0702030302020204" pitchFamily="66" charset="0"/>
                        </a:rPr>
                        <a:t>Organisations that </a:t>
                      </a:r>
                      <a:r>
                        <a:rPr lang="en-GB" sz="1400" u="sng" dirty="0">
                          <a:solidFill>
                            <a:schemeClr val="tx1"/>
                          </a:solidFill>
                          <a:latin typeface="Comic Sans MS" panose="030F0702030302020204" pitchFamily="66" charset="0"/>
                        </a:rPr>
                        <a:t>regulate settings</a:t>
                      </a: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19068196"/>
                  </a:ext>
                </a:extLst>
              </a:tr>
              <a:tr h="179283">
                <a:tc>
                  <a:txBody>
                    <a:bodyPr/>
                    <a:lstStyle/>
                    <a:p>
                      <a:pPr marL="285750" indent="-285750">
                        <a:buFont typeface="Arial" panose="020B0604020202020204" pitchFamily="34" charset="0"/>
                        <a:buChar char="•"/>
                      </a:pPr>
                      <a:r>
                        <a:rPr lang="en-GB" sz="1200" dirty="0">
                          <a:solidFill>
                            <a:schemeClr val="tx1"/>
                          </a:solidFill>
                          <a:latin typeface="+mn-lt"/>
                        </a:rPr>
                        <a:t>CQC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u="sng" dirty="0"/>
                        <a:t>Monitor</a:t>
                      </a:r>
                      <a:r>
                        <a:rPr lang="en-GB" sz="1200" b="0" u="sng" baseline="0" dirty="0"/>
                        <a:t> </a:t>
                      </a:r>
                      <a:r>
                        <a:rPr lang="en-GB" sz="1200" b="0" dirty="0"/>
                        <a:t>and </a:t>
                      </a:r>
                      <a:r>
                        <a:rPr lang="en-GB" sz="1200" b="1" u="sng" dirty="0"/>
                        <a:t>inspect</a:t>
                      </a:r>
                      <a:r>
                        <a:rPr lang="en-GB" sz="1200" b="0" dirty="0"/>
                        <a:t> health services and adult social care services </a:t>
                      </a:r>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98769"/>
                  </a:ext>
                </a:extLst>
              </a:tr>
              <a:tr h="167168">
                <a:tc>
                  <a:txBody>
                    <a:bodyPr/>
                    <a:lstStyle/>
                    <a:p>
                      <a:pPr marL="285750" indent="-285750">
                        <a:buFont typeface="Arial" panose="020B0604020202020204" pitchFamily="34" charset="0"/>
                        <a:buChar char="•"/>
                      </a:pPr>
                      <a:r>
                        <a:rPr lang="en-GB" sz="1200" dirty="0">
                          <a:solidFill>
                            <a:schemeClr val="tx1"/>
                          </a:solidFill>
                          <a:latin typeface="+mn-lt"/>
                        </a:rPr>
                        <a:t>PHE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Organised strategies to prevent disease, promote health and prolong life in a population. </a:t>
                      </a:r>
                      <a:endParaRPr lang="en-GB" sz="120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1200" b="1" u="sng" dirty="0"/>
                        <a:t>Health promotion</a:t>
                      </a:r>
                      <a:r>
                        <a:rPr lang="en-GB" sz="1200" b="1" u="none" dirty="0"/>
                        <a:t>,</a:t>
                      </a:r>
                      <a:r>
                        <a:rPr lang="en-GB" sz="1200" b="1" u="none" baseline="0" dirty="0"/>
                        <a:t> </a:t>
                      </a:r>
                      <a:r>
                        <a:rPr lang="en-GB" sz="1200" b="1" u="sng" dirty="0"/>
                        <a:t>Research projects </a:t>
                      </a:r>
                      <a:r>
                        <a:rPr lang="en-GB" sz="1200" b="1" dirty="0"/>
                        <a:t>&amp; </a:t>
                      </a:r>
                      <a:r>
                        <a:rPr lang="en-GB" sz="1200" b="1" u="sng" dirty="0"/>
                        <a:t>Taking measures </a:t>
                      </a:r>
                      <a:r>
                        <a:rPr lang="en-GB" sz="1200" b="1" dirty="0"/>
                        <a:t>to  protect nations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3838438"/>
                  </a:ext>
                </a:extLst>
              </a:tr>
              <a:tr h="355849">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mn-lt"/>
                        </a:rPr>
                        <a:t>NICE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Provides</a:t>
                      </a:r>
                      <a:r>
                        <a:rPr lang="en-GB" sz="1200" b="0" baseline="0" dirty="0"/>
                        <a:t> </a:t>
                      </a:r>
                      <a:r>
                        <a:rPr lang="en-GB" sz="1200" b="1" u="sng" dirty="0"/>
                        <a:t>guidance</a:t>
                      </a:r>
                      <a:r>
                        <a:rPr lang="en-GB" sz="1200" b="0" dirty="0"/>
                        <a:t> on current best practice in health and social care.</a:t>
                      </a:r>
                      <a:r>
                        <a:rPr lang="en-GB" sz="1200" b="0" baseline="0" dirty="0"/>
                        <a:t> </a:t>
                      </a:r>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8468365"/>
                  </a:ext>
                </a:extLst>
              </a:tr>
              <a:tr h="355849">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mn-lt"/>
                        </a:rPr>
                        <a:t>OFSTED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u="sng" dirty="0"/>
                        <a:t>Regulate</a:t>
                      </a:r>
                      <a:r>
                        <a:rPr lang="en-GB" sz="1200" dirty="0"/>
                        <a:t> and </a:t>
                      </a:r>
                      <a:r>
                        <a:rPr lang="en-GB" sz="1200" b="1" u="sng" dirty="0"/>
                        <a:t>inspect</a:t>
                      </a:r>
                      <a:r>
                        <a:rPr lang="en-GB" sz="1200" dirty="0"/>
                        <a:t> services that educate children, young people and adults or care for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031968"/>
                  </a:ext>
                </a:extLst>
              </a:tr>
            </a:tbl>
          </a:graphicData>
        </a:graphic>
      </p:graphicFrame>
      <p:pic>
        <p:nvPicPr>
          <p:cNvPr id="6" name="Picture 5"/>
          <p:cNvPicPr>
            <a:picLocks noChangeAspect="1"/>
          </p:cNvPicPr>
          <p:nvPr/>
        </p:nvPicPr>
        <p:blipFill rotWithShape="1">
          <a:blip r:embed="rId2"/>
          <a:srcRect l="31956" t="27303" r="51667" b="56063"/>
          <a:stretch/>
        </p:blipFill>
        <p:spPr>
          <a:xfrm>
            <a:off x="169818" y="5189673"/>
            <a:ext cx="2836573" cy="1560530"/>
          </a:xfrm>
          <a:prstGeom prst="rect">
            <a:avLst/>
          </a:prstGeom>
        </p:spPr>
      </p:pic>
      <p:pic>
        <p:nvPicPr>
          <p:cNvPr id="7" name="Picture 6"/>
          <p:cNvPicPr>
            <a:picLocks noChangeAspect="1"/>
          </p:cNvPicPr>
          <p:nvPr/>
        </p:nvPicPr>
        <p:blipFill rotWithShape="1">
          <a:blip r:embed="rId2"/>
          <a:srcRect l="49739" t="27494" r="35078" b="56448"/>
          <a:stretch/>
        </p:blipFill>
        <p:spPr>
          <a:xfrm>
            <a:off x="2847704" y="5189673"/>
            <a:ext cx="2724097" cy="1560530"/>
          </a:xfrm>
          <a:prstGeom prst="rect">
            <a:avLst/>
          </a:prstGeom>
        </p:spPr>
      </p:pic>
      <p:pic>
        <p:nvPicPr>
          <p:cNvPr id="8" name="Picture 7"/>
          <p:cNvPicPr>
            <a:picLocks noChangeAspect="1"/>
          </p:cNvPicPr>
          <p:nvPr/>
        </p:nvPicPr>
        <p:blipFill rotWithShape="1">
          <a:blip r:embed="rId3"/>
          <a:srcRect l="8935" t="6387" r="10077" b="11338"/>
          <a:stretch/>
        </p:blipFill>
        <p:spPr>
          <a:xfrm>
            <a:off x="705256" y="2849474"/>
            <a:ext cx="4095346" cy="2340198"/>
          </a:xfrm>
          <a:prstGeom prst="rect">
            <a:avLst/>
          </a:prstGeom>
        </p:spPr>
      </p:pic>
      <p:graphicFrame>
        <p:nvGraphicFramePr>
          <p:cNvPr id="12" name="Content Placeholder 3"/>
          <p:cNvGraphicFramePr>
            <a:graphicFrameLocks noGrp="1"/>
          </p:cNvGraphicFramePr>
          <p:nvPr>
            <p:ph idx="1"/>
            <p:extLst>
              <p:ext uri="{D42A27DB-BD31-4B8C-83A1-F6EECF244321}">
                <p14:modId xmlns:p14="http://schemas.microsoft.com/office/powerpoint/2010/main" val="1450413848"/>
              </p:ext>
            </p:extLst>
          </p:nvPr>
        </p:nvGraphicFramePr>
        <p:xfrm>
          <a:off x="6270416" y="205585"/>
          <a:ext cx="5242301" cy="1697650"/>
        </p:xfrm>
        <a:graphic>
          <a:graphicData uri="http://schemas.openxmlformats.org/drawingml/2006/table">
            <a:tbl>
              <a:tblPr firstRow="1" bandRow="1">
                <a:tableStyleId>{5C22544A-7EE6-4342-B048-85BDC9FD1C3A}</a:tableStyleId>
              </a:tblPr>
              <a:tblGrid>
                <a:gridCol w="2408242">
                  <a:extLst>
                    <a:ext uri="{9D8B030D-6E8A-4147-A177-3AD203B41FA5}">
                      <a16:colId xmlns:a16="http://schemas.microsoft.com/office/drawing/2014/main" val="3677169073"/>
                    </a:ext>
                  </a:extLst>
                </a:gridCol>
                <a:gridCol w="2834059">
                  <a:extLst>
                    <a:ext uri="{9D8B030D-6E8A-4147-A177-3AD203B41FA5}">
                      <a16:colId xmlns:a16="http://schemas.microsoft.com/office/drawing/2014/main" val="1591468645"/>
                    </a:ext>
                  </a:extLst>
                </a:gridCol>
              </a:tblGrid>
              <a:tr h="222774">
                <a:tc gridSpan="2">
                  <a:txBody>
                    <a:bodyPr/>
                    <a:lstStyle/>
                    <a:p>
                      <a:pPr algn="ctr"/>
                      <a:r>
                        <a:rPr lang="en-GB" sz="1400" dirty="0">
                          <a:solidFill>
                            <a:schemeClr val="tx1"/>
                          </a:solidFill>
                          <a:latin typeface="Comic Sans MS" panose="030F0702030302020204" pitchFamily="66" charset="0"/>
                        </a:rPr>
                        <a:t>Organisations that </a:t>
                      </a:r>
                      <a:r>
                        <a:rPr lang="en-GB" sz="1400" u="sng" dirty="0">
                          <a:solidFill>
                            <a:schemeClr val="tx1"/>
                          </a:solidFill>
                          <a:latin typeface="Comic Sans MS" panose="030F0702030302020204" pitchFamily="66" charset="0"/>
                        </a:rPr>
                        <a:t>regulate professions</a:t>
                      </a:r>
                      <a:endParaRPr lang="en-GB" sz="14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a:p>
                  </a:txBody>
                  <a:tcPr/>
                </a:tc>
                <a:extLst>
                  <a:ext uri="{0D108BD9-81ED-4DB2-BD59-A6C34878D82A}">
                    <a16:rowId xmlns:a16="http://schemas.microsoft.com/office/drawing/2014/main" val="2403007037"/>
                  </a:ext>
                </a:extLst>
              </a:tr>
              <a:tr h="334161">
                <a:tc>
                  <a:txBody>
                    <a:bodyPr/>
                    <a:lstStyle/>
                    <a:p>
                      <a:pPr marL="285750" indent="-285750">
                        <a:buFont typeface="Arial" panose="020B0604020202020204" pitchFamily="34" charset="0"/>
                        <a:buChar char="•"/>
                      </a:pPr>
                      <a:r>
                        <a:rPr lang="en-GB" sz="1200" dirty="0">
                          <a:solidFill>
                            <a:schemeClr val="tx1"/>
                          </a:solidFill>
                          <a:latin typeface="+mn-lt"/>
                        </a:rPr>
                        <a:t>Nursing and Midwifery Council (NMC)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200" dirty="0">
                          <a:solidFill>
                            <a:schemeClr val="tx1"/>
                          </a:solidFill>
                          <a:latin typeface="+mn-lt"/>
                        </a:rPr>
                        <a:t>Nurse &amp; midwives</a:t>
                      </a:r>
                      <a:r>
                        <a:rPr lang="en-GB" sz="1200" baseline="0" dirty="0">
                          <a:solidFill>
                            <a:schemeClr val="tx1"/>
                          </a:solidFill>
                          <a:latin typeface="+mn-lt"/>
                        </a:rPr>
                        <a:t> </a:t>
                      </a:r>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79955"/>
                  </a:ext>
                </a:extLst>
              </a:tr>
              <a:tr h="467825">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mn-lt"/>
                        </a:rPr>
                        <a:t>Health and Care Professions Council (HCPC)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200" dirty="0">
                          <a:solidFill>
                            <a:schemeClr val="tx1"/>
                          </a:solidFill>
                          <a:latin typeface="+mn-lt"/>
                        </a:rPr>
                        <a:t>Social workers,</a:t>
                      </a:r>
                      <a:r>
                        <a:rPr lang="en-GB" sz="1200" baseline="0" dirty="0">
                          <a:solidFill>
                            <a:schemeClr val="tx1"/>
                          </a:solidFill>
                          <a:latin typeface="+mn-lt"/>
                        </a:rPr>
                        <a:t> physiotherapist, occupational therapists </a:t>
                      </a:r>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368672"/>
                  </a:ext>
                </a:extLst>
              </a:tr>
              <a:tr h="467825">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mn-lt"/>
                        </a:rPr>
                        <a:t>General Medical Council (GMC).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200" dirty="0">
                          <a:solidFill>
                            <a:schemeClr val="tx1"/>
                          </a:solidFill>
                          <a:latin typeface="+mn-lt"/>
                        </a:rPr>
                        <a:t>Hospital doctors &amp; general practitioners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9444391"/>
                  </a:ext>
                </a:extLst>
              </a:tr>
            </a:tbl>
          </a:graphicData>
        </a:graphic>
      </p:graphicFrame>
      <p:cxnSp>
        <p:nvCxnSpPr>
          <p:cNvPr id="14" name="Straight Connector 13"/>
          <p:cNvCxnSpPr/>
          <p:nvPr/>
        </p:nvCxnSpPr>
        <p:spPr>
          <a:xfrm>
            <a:off x="5898003" y="0"/>
            <a:ext cx="26372" cy="7027817"/>
          </a:xfrm>
          <a:prstGeom prst="line">
            <a:avLst/>
          </a:prstGeom>
          <a:ln w="12700"/>
        </p:spPr>
        <p:style>
          <a:lnRef idx="1">
            <a:schemeClr val="dk1"/>
          </a:lnRef>
          <a:fillRef idx="0">
            <a:schemeClr val="dk1"/>
          </a:fillRef>
          <a:effectRef idx="0">
            <a:schemeClr val="dk1"/>
          </a:effectRef>
          <a:fontRef idx="minor">
            <a:schemeClr val="tx1"/>
          </a:fontRef>
        </p:style>
      </p:cxnSp>
      <p:sp>
        <p:nvSpPr>
          <p:cNvPr id="16" name="Rectangle 15"/>
          <p:cNvSpPr/>
          <p:nvPr/>
        </p:nvSpPr>
        <p:spPr>
          <a:xfrm>
            <a:off x="6270415" y="2104891"/>
            <a:ext cx="5538408" cy="2862322"/>
          </a:xfrm>
          <a:prstGeom prst="rect">
            <a:avLst/>
          </a:prstGeom>
          <a:solidFill>
            <a:schemeClr val="accent4"/>
          </a:solidFill>
        </p:spPr>
        <p:txBody>
          <a:bodyPr wrap="square">
            <a:spAutoFit/>
          </a:bodyPr>
          <a:lstStyle/>
          <a:p>
            <a:r>
              <a:rPr lang="en-GB" sz="1200" b="1" dirty="0">
                <a:latin typeface="Comic Sans MS" panose="030F0702030302020204" pitchFamily="66" charset="0"/>
              </a:rPr>
              <a:t>Role of organisations that </a:t>
            </a:r>
            <a:r>
              <a:rPr lang="en-GB" sz="1200" b="1" u="sng" dirty="0">
                <a:latin typeface="Comic Sans MS" panose="030F0702030302020204" pitchFamily="66" charset="0"/>
              </a:rPr>
              <a:t>regulate professions:</a:t>
            </a:r>
          </a:p>
          <a:p>
            <a:endParaRPr lang="en-GB" sz="1200" b="1" u="sng" dirty="0">
              <a:latin typeface="Comic Sans MS" panose="030F0702030302020204" pitchFamily="66" charset="0"/>
            </a:endParaRPr>
          </a:p>
          <a:p>
            <a:r>
              <a:rPr lang="en-GB" sz="1200" dirty="0"/>
              <a:t>Purpose - protect the public by setting standards of education, training, professional conduct and professional practice to ensure high standards are maintained throughout. </a:t>
            </a:r>
          </a:p>
          <a:p>
            <a:endParaRPr lang="en-GB" sz="1200" dirty="0"/>
          </a:p>
          <a:p>
            <a:pPr marL="171450" indent="-171450">
              <a:buFont typeface="Arial" panose="020B0604020202020204" pitchFamily="34" charset="0"/>
              <a:buChar char="•"/>
            </a:pPr>
            <a:r>
              <a:rPr lang="en-GB" sz="1200" dirty="0"/>
              <a:t>sets standards and formal code of practice/ make sure staff are aware</a:t>
            </a:r>
          </a:p>
          <a:p>
            <a:pPr marL="171450" indent="-171450">
              <a:buFont typeface="Arial" panose="020B0604020202020204" pitchFamily="34" charset="0"/>
              <a:buChar char="•"/>
            </a:pPr>
            <a:r>
              <a:rPr lang="en-GB" sz="1200" dirty="0"/>
              <a:t>Ensures professionals have to provide evidence of CPD and training to remain on register - kept up to date with new developments/ approaches</a:t>
            </a:r>
          </a:p>
          <a:p>
            <a:pPr marL="171450" indent="-171450">
              <a:buFont typeface="Arial" panose="020B0604020202020204" pitchFamily="34" charset="0"/>
              <a:buChar char="•"/>
            </a:pPr>
            <a:r>
              <a:rPr lang="en-GB" sz="1200" dirty="0"/>
              <a:t>Makes sure professionals are qualified/ have the correct qualifications</a:t>
            </a:r>
          </a:p>
          <a:p>
            <a:pPr marL="171450" indent="-171450">
              <a:buFont typeface="Arial" panose="020B0604020202020204" pitchFamily="34" charset="0"/>
              <a:buChar char="•"/>
            </a:pPr>
            <a:r>
              <a:rPr lang="en-GB" sz="1200" dirty="0"/>
              <a:t>Ensure professionals are registered with NMC, GMC or HCPC</a:t>
            </a:r>
          </a:p>
          <a:p>
            <a:pPr marL="171450" indent="-171450">
              <a:buFont typeface="Arial" panose="020B0604020202020204" pitchFamily="34" charset="0"/>
              <a:buChar char="•"/>
            </a:pPr>
            <a:r>
              <a:rPr lang="en-GB" sz="1200" dirty="0"/>
              <a:t>They will investigate any allegations/ complaints that their members are not meeting standards set</a:t>
            </a:r>
          </a:p>
          <a:p>
            <a:pPr marL="171450" indent="-171450">
              <a:buFont typeface="Arial" panose="020B0604020202020204" pitchFamily="34" charset="0"/>
              <a:buChar char="•"/>
            </a:pPr>
            <a:r>
              <a:rPr lang="en-GB" sz="1200" dirty="0"/>
              <a:t>have power to restrict practice - work under supervision or attend more training </a:t>
            </a:r>
          </a:p>
          <a:p>
            <a:pPr marL="171450" indent="-171450">
              <a:buFont typeface="Arial" panose="020B0604020202020204" pitchFamily="34" charset="0"/>
              <a:buChar char="•"/>
            </a:pPr>
            <a:r>
              <a:rPr lang="en-GB" sz="1200" dirty="0"/>
              <a:t>Has power to remove from register if not fulfilling the  role</a:t>
            </a:r>
          </a:p>
        </p:txBody>
      </p:sp>
      <p:pic>
        <p:nvPicPr>
          <p:cNvPr id="20" name="Picture 19"/>
          <p:cNvPicPr>
            <a:picLocks noChangeAspect="1"/>
          </p:cNvPicPr>
          <p:nvPr/>
        </p:nvPicPr>
        <p:blipFill rotWithShape="1">
          <a:blip r:embed="rId4"/>
          <a:srcRect l="697" t="80525" r="-1"/>
          <a:stretch/>
        </p:blipFill>
        <p:spPr>
          <a:xfrm>
            <a:off x="6152850" y="5294175"/>
            <a:ext cx="5898127" cy="441887"/>
          </a:xfrm>
          <a:prstGeom prst="rect">
            <a:avLst/>
          </a:prstGeom>
        </p:spPr>
      </p:pic>
      <p:pic>
        <p:nvPicPr>
          <p:cNvPr id="2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341" t="23862" r="18944" b="51413"/>
          <a:stretch/>
        </p:blipFill>
        <p:spPr bwMode="auto">
          <a:xfrm>
            <a:off x="7887645" y="5627404"/>
            <a:ext cx="2876903" cy="87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13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22" y="91625"/>
            <a:ext cx="10515600" cy="369332"/>
          </a:xfrm>
          <a:solidFill>
            <a:schemeClr val="bg1"/>
          </a:solidFill>
        </p:spPr>
        <p:txBody>
          <a:bodyPr vert="horz" wrap="square" lIns="91440" tIns="45720" rIns="91440" bIns="45720" rtlCol="0" anchor="ctr">
            <a:spAutoFit/>
          </a:bodyPr>
          <a:lstStyle/>
          <a:p>
            <a:pPr algn="l" defTabSz="914400"/>
            <a:r>
              <a:rPr lang="en-GB" sz="2000" u="sng" dirty="0">
                <a:latin typeface="+mn-lt"/>
                <a:ea typeface="+mn-ea"/>
                <a:cs typeface="Calibri"/>
              </a:rPr>
              <a:t>Employer responsibilities.</a:t>
            </a:r>
          </a:p>
        </p:txBody>
      </p:sp>
      <p:graphicFrame>
        <p:nvGraphicFramePr>
          <p:cNvPr id="5" name="Table 4"/>
          <p:cNvGraphicFramePr>
            <a:graphicFrameLocks noGrp="1"/>
          </p:cNvGraphicFramePr>
          <p:nvPr>
            <p:extLst>
              <p:ext uri="{D42A27DB-BD31-4B8C-83A1-F6EECF244321}">
                <p14:modId xmlns:p14="http://schemas.microsoft.com/office/powerpoint/2010/main" val="1032326361"/>
              </p:ext>
            </p:extLst>
          </p:nvPr>
        </p:nvGraphicFramePr>
        <p:xfrm>
          <a:off x="443984" y="683046"/>
          <a:ext cx="11388132" cy="2926080"/>
        </p:xfrm>
        <a:graphic>
          <a:graphicData uri="http://schemas.openxmlformats.org/drawingml/2006/table">
            <a:tbl>
              <a:tblPr firstRow="1" bandRow="1">
                <a:tableStyleId>{5C22544A-7EE6-4342-B048-85BDC9FD1C3A}</a:tableStyleId>
              </a:tblPr>
              <a:tblGrid>
                <a:gridCol w="1572103">
                  <a:extLst>
                    <a:ext uri="{9D8B030D-6E8A-4147-A177-3AD203B41FA5}">
                      <a16:colId xmlns:a16="http://schemas.microsoft.com/office/drawing/2014/main" val="1265394841"/>
                    </a:ext>
                  </a:extLst>
                </a:gridCol>
                <a:gridCol w="9816029">
                  <a:extLst>
                    <a:ext uri="{9D8B030D-6E8A-4147-A177-3AD203B41FA5}">
                      <a16:colId xmlns:a16="http://schemas.microsoft.com/office/drawing/2014/main" val="1261839233"/>
                    </a:ext>
                  </a:extLst>
                </a:gridCol>
              </a:tblGrid>
              <a:tr h="4021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Implement</a:t>
                      </a:r>
                      <a:r>
                        <a:rPr lang="en-GB" sz="1200" b="1" kern="1200" baseline="0" dirty="0">
                          <a:solidFill>
                            <a:schemeClr val="dk1"/>
                          </a:solidFill>
                          <a:latin typeface="+mn-lt"/>
                          <a:ea typeface="+mn-ea"/>
                          <a:cs typeface="+mn-cs"/>
                        </a:rPr>
                        <a:t> codes of practice </a:t>
                      </a:r>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latin typeface="+mn-lt"/>
                          <a:ea typeface="+mn-ea"/>
                          <a:cs typeface="+mn-cs"/>
                        </a:rPr>
                        <a:t>Manager must ensure all </a:t>
                      </a:r>
                      <a:r>
                        <a:rPr lang="en-GB" sz="1200" b="0" kern="1200" baseline="0" dirty="0">
                          <a:solidFill>
                            <a:schemeClr val="tx1"/>
                          </a:solidFill>
                          <a:latin typeface="+mn-lt"/>
                          <a:ea typeface="+mn-ea"/>
                          <a:cs typeface="+mn-cs"/>
                        </a:rPr>
                        <a:t>staff</a:t>
                      </a:r>
                      <a:r>
                        <a:rPr lang="en-GB" sz="1200" b="0" kern="1200" dirty="0">
                          <a:solidFill>
                            <a:schemeClr val="tx1"/>
                          </a:solidFill>
                          <a:latin typeface="+mn-lt"/>
                          <a:ea typeface="+mn-ea"/>
                          <a:cs typeface="+mn-cs"/>
                        </a:rPr>
                        <a:t> understand how to implement the codes of practice in their workplace and how to meet current national occupational standards (NOS) for their role.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54223"/>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Meet national occupational standards (NOS)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Describes best practice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Standards of professionals practice that should be met in the workplace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Underpin codes of</a:t>
                      </a:r>
                      <a:r>
                        <a:rPr lang="en-GB" sz="1200" baseline="0" dirty="0"/>
                        <a:t> practice &amp; </a:t>
                      </a:r>
                      <a:r>
                        <a:rPr lang="en-GB" sz="1200" dirty="0"/>
                        <a:t>curriculum for training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Cover standards also included in the codes of practice set out by professional bodies (GMC, NMC and HCPC)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533216"/>
                  </a:ext>
                </a:extLst>
              </a:tr>
              <a:tr h="5341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Undertake continuing professional development (CPD)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CPD to maintain high standards and continually update their skills/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Following best practice and most up to date procedures based on research.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GMC, NMC and HCPC – under these staff are required to complete regular professional training to remain on their registers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2998907"/>
                  </a:ext>
                </a:extLst>
              </a:tr>
              <a:tr h="5147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Safeguarded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85750" lvl="0" indent="-285750">
                        <a:buFont typeface="Arial" panose="020B0604020202020204" pitchFamily="34" charset="0"/>
                        <a:buChar char="•"/>
                      </a:pPr>
                      <a:r>
                        <a:rPr lang="en-GB" sz="1200" dirty="0"/>
                        <a:t>Have internal (within the setting)/external (CQC</a:t>
                      </a:r>
                      <a:r>
                        <a:rPr lang="en-GB" sz="1200" baseline="0" dirty="0"/>
                        <a:t> or police investigation) </a:t>
                      </a:r>
                      <a:r>
                        <a:rPr lang="en-GB" sz="1200" dirty="0"/>
                        <a:t>complaints dealt with properly </a:t>
                      </a:r>
                    </a:p>
                    <a:p>
                      <a:pPr marL="285750" lvl="0" indent="-285750">
                        <a:buFont typeface="Arial" panose="020B0604020202020204" pitchFamily="34" charset="0"/>
                        <a:buChar char="•"/>
                      </a:pPr>
                      <a:r>
                        <a:rPr lang="en-GB" sz="1200" dirty="0"/>
                        <a:t>Take part in whistleblowing  </a:t>
                      </a:r>
                    </a:p>
                    <a:p>
                      <a:pPr marL="285750" lvl="0" indent="-285750">
                        <a:buFont typeface="Arial" panose="020B0604020202020204" pitchFamily="34" charset="0"/>
                        <a:buChar char="•"/>
                      </a:pPr>
                      <a:r>
                        <a:rPr lang="en-GB" sz="1200" dirty="0"/>
                        <a:t>Have membership of trades unions/professional associations (BMA – doctors</a:t>
                      </a:r>
                      <a:r>
                        <a:rPr lang="en-GB" sz="1200" baseline="0" dirty="0"/>
                        <a:t> </a:t>
                      </a:r>
                      <a:r>
                        <a:rPr lang="en-GB" sz="1200" dirty="0"/>
                        <a:t>and RCN - nurses) support professionals</a:t>
                      </a:r>
                      <a:r>
                        <a:rPr lang="en-GB" sz="1200" baseline="0" dirty="0"/>
                        <a:t> during conflict or issues within their role – between them and the employer</a:t>
                      </a:r>
                      <a:endParaRPr lang="en-GB" sz="1200" dirty="0"/>
                    </a:p>
                    <a:p>
                      <a:pPr marL="285750" lvl="0" indent="-285750">
                        <a:buFont typeface="Arial" panose="020B0604020202020204" pitchFamily="34" charset="0"/>
                        <a:buChar char="•"/>
                      </a:pPr>
                      <a:r>
                        <a:rPr lang="en-GB" sz="1200" dirty="0"/>
                        <a:t>Follow protocols of regulatory bodies (Code of practice set out by GMC,</a:t>
                      </a:r>
                      <a:r>
                        <a:rPr lang="en-GB" sz="1200" baseline="0" dirty="0"/>
                        <a:t> NMC and HCPC)</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532479"/>
                  </a:ext>
                </a:extLst>
              </a:tr>
            </a:tbl>
          </a:graphicData>
        </a:graphic>
      </p:graphicFrame>
      <p:sp>
        <p:nvSpPr>
          <p:cNvPr id="6" name="Rectangle 5"/>
          <p:cNvSpPr/>
          <p:nvPr/>
        </p:nvSpPr>
        <p:spPr>
          <a:xfrm>
            <a:off x="443984" y="3935068"/>
            <a:ext cx="3819544" cy="487569"/>
          </a:xfrm>
          <a:prstGeom prst="rect">
            <a:avLst/>
          </a:prstGeom>
        </p:spPr>
        <p:txBody>
          <a:bodyPr wrap="square">
            <a:spAutoFit/>
          </a:bodyPr>
          <a:lstStyle/>
          <a:p>
            <a:pPr>
              <a:lnSpc>
                <a:spcPct val="107000"/>
              </a:lnSpc>
              <a:spcBef>
                <a:spcPts val="600"/>
              </a:spcBef>
              <a:spcAft>
                <a:spcPts val="600"/>
              </a:spcAft>
            </a:pPr>
            <a:r>
              <a:rPr lang="en-GB" sz="1200" dirty="0">
                <a:ea typeface="Calibri" panose="020F0502020204030204" pitchFamily="34" charset="0"/>
                <a:cs typeface="Times New Roman" panose="02020603050405020304" pitchFamily="18" charset="0"/>
              </a:rPr>
              <a:t>Describe </a:t>
            </a:r>
            <a:r>
              <a:rPr lang="en-GB" sz="1200" b="1" dirty="0">
                <a:ea typeface="Calibri" panose="020F0502020204030204" pitchFamily="34" charset="0"/>
                <a:cs typeface="Times New Roman" panose="02020603050405020304" pitchFamily="18" charset="0"/>
              </a:rPr>
              <a:t>two</a:t>
            </a:r>
            <a:r>
              <a:rPr lang="en-GB" sz="1200" dirty="0">
                <a:ea typeface="Calibri" panose="020F0502020204030204" pitchFamily="34" charset="0"/>
                <a:cs typeface="Times New Roman" panose="02020603050405020304" pitchFamily="18" charset="0"/>
              </a:rPr>
              <a:t> responsibilities of the hospital to ensure that its workers meet National Occupational Standards. </a:t>
            </a:r>
            <a:r>
              <a:rPr lang="en-GB" sz="1200" b="1" dirty="0">
                <a:ea typeface="Calibri" panose="020F0502020204030204" pitchFamily="34" charset="0"/>
                <a:cs typeface="Times New Roman" panose="02020603050405020304" pitchFamily="18" charset="0"/>
              </a:rPr>
              <a:t>(4)</a:t>
            </a:r>
          </a:p>
        </p:txBody>
      </p:sp>
      <p:sp>
        <p:nvSpPr>
          <p:cNvPr id="8" name="Rectangle 7"/>
          <p:cNvSpPr/>
          <p:nvPr/>
        </p:nvSpPr>
        <p:spPr>
          <a:xfrm>
            <a:off x="443984" y="4422637"/>
            <a:ext cx="3819544" cy="1800493"/>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Provide staff CPD training sessions (1) </a:t>
            </a:r>
            <a:r>
              <a:rPr lang="en-GB" sz="1200" dirty="0">
                <a:solidFill>
                  <a:srgbClr val="FF0000"/>
                </a:solidFill>
                <a:ea typeface="Calibri" panose="020F0502020204030204" pitchFamily="34" charset="0"/>
                <a:cs typeface="Times New Roman" panose="02020603050405020304" pitchFamily="18" charset="0"/>
              </a:rPr>
              <a:t>to make them aware of current accepted practice (1)</a:t>
            </a:r>
          </a:p>
          <a:p>
            <a:pPr marL="171450" indent="-171450">
              <a:spcAft>
                <a:spcPts val="6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Update policies and procedures (1) </a:t>
            </a:r>
            <a:r>
              <a:rPr lang="en-GB" sz="1200" dirty="0">
                <a:solidFill>
                  <a:srgbClr val="FF0000"/>
                </a:solidFill>
                <a:ea typeface="Calibri" panose="020F0502020204030204" pitchFamily="34" charset="0"/>
                <a:cs typeface="Times New Roman" panose="02020603050405020304" pitchFamily="18" charset="0"/>
              </a:rPr>
              <a:t>to ensure staff meet legislative requirements (1) </a:t>
            </a:r>
          </a:p>
          <a:p>
            <a:pPr marL="171450" indent="-171450">
              <a:spcAft>
                <a:spcPts val="6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Make sure staff are aware of the codes of practice (1) </a:t>
            </a:r>
            <a:r>
              <a:rPr lang="en-GB" sz="1200" dirty="0">
                <a:solidFill>
                  <a:srgbClr val="FF0000"/>
                </a:solidFill>
                <a:ea typeface="Calibri" panose="020F0502020204030204" pitchFamily="34" charset="0"/>
                <a:cs typeface="Times New Roman" panose="02020603050405020304" pitchFamily="18" charset="0"/>
              </a:rPr>
              <a:t>implement practice (1)</a:t>
            </a:r>
          </a:p>
          <a:p>
            <a:pPr marL="171450" indent="-171450">
              <a:spcAft>
                <a:spcPts val="6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Complaints/ whistleblowing procedure (1) </a:t>
            </a:r>
            <a:r>
              <a:rPr lang="en-GB" sz="1200" dirty="0">
                <a:solidFill>
                  <a:srgbClr val="FF0000"/>
                </a:solidFill>
                <a:ea typeface="Calibri" panose="020F0502020204030204" pitchFamily="34" charset="0"/>
                <a:cs typeface="Times New Roman" panose="02020603050405020304" pitchFamily="18" charset="0"/>
              </a:rPr>
              <a:t>meet professional duty (1) </a:t>
            </a:r>
          </a:p>
        </p:txBody>
      </p:sp>
      <p:sp>
        <p:nvSpPr>
          <p:cNvPr id="9" name="Rectangle 8"/>
          <p:cNvSpPr/>
          <p:nvPr/>
        </p:nvSpPr>
        <p:spPr>
          <a:xfrm>
            <a:off x="5075103" y="3935068"/>
            <a:ext cx="3374833" cy="487569"/>
          </a:xfrm>
          <a:prstGeom prst="rect">
            <a:avLst/>
          </a:prstGeom>
        </p:spPr>
        <p:txBody>
          <a:bodyPr wrap="square">
            <a:spAutoFit/>
          </a:bodyPr>
          <a:lstStyle/>
          <a:p>
            <a:pPr>
              <a:lnSpc>
                <a:spcPct val="107000"/>
              </a:lnSpc>
              <a:spcBef>
                <a:spcPts val="600"/>
              </a:spcBef>
              <a:spcAft>
                <a:spcPts val="600"/>
              </a:spcAft>
            </a:pPr>
            <a:r>
              <a:rPr lang="en-GB" sz="1200" dirty="0">
                <a:ea typeface="Calibri" panose="020F0502020204030204" pitchFamily="34" charset="0"/>
                <a:cs typeface="Times New Roman" panose="02020603050405020304" pitchFamily="18" charset="0"/>
              </a:rPr>
              <a:t>Describe two responsibilities that Joe's employers have towards him. </a:t>
            </a:r>
            <a:r>
              <a:rPr lang="en-GB" sz="1200" b="1" dirty="0">
                <a:ea typeface="Calibri" panose="020F0502020204030204" pitchFamily="34" charset="0"/>
                <a:cs typeface="Times New Roman" panose="02020603050405020304" pitchFamily="18" charset="0"/>
              </a:rPr>
              <a:t>(4)</a:t>
            </a:r>
          </a:p>
        </p:txBody>
      </p:sp>
      <p:sp>
        <p:nvSpPr>
          <p:cNvPr id="11" name="Rectangle 10"/>
          <p:cNvSpPr/>
          <p:nvPr/>
        </p:nvSpPr>
        <p:spPr>
          <a:xfrm>
            <a:off x="4981098" y="4422636"/>
            <a:ext cx="3819544" cy="1969770"/>
          </a:xfrm>
          <a:prstGeom prst="rect">
            <a:avLst/>
          </a:prstGeom>
          <a:solidFill>
            <a:srgbClr val="FFFF00"/>
          </a:solidFill>
        </p:spPr>
        <p:txBody>
          <a:bodyPr wrap="square">
            <a:spAutoFit/>
          </a:bodyPr>
          <a:lstStyle/>
          <a:p>
            <a:pPr marL="171450" indent="-171450">
              <a:spcBef>
                <a:spcPts val="600"/>
              </a:spcBef>
              <a:spcAft>
                <a:spcPts val="6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Provide CPD/ Training (1)</a:t>
            </a:r>
          </a:p>
          <a:p>
            <a:pPr marL="171450" indent="-171450">
              <a:spcBef>
                <a:spcPts val="600"/>
              </a:spcBef>
              <a:spcAft>
                <a:spcPts val="6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Ensure he can apply organisational policies (1)</a:t>
            </a:r>
          </a:p>
          <a:p>
            <a:pPr marL="171450" indent="-171450">
              <a:spcBef>
                <a:spcPts val="600"/>
              </a:spcBef>
              <a:spcAft>
                <a:spcPts val="6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Meet NOS (1)</a:t>
            </a:r>
          </a:p>
          <a:p>
            <a:pPr marL="171450" indent="-171450">
              <a:spcBef>
                <a:spcPts val="600"/>
              </a:spcBef>
              <a:spcAft>
                <a:spcPts val="6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Staff safeguarding (1)</a:t>
            </a:r>
          </a:p>
          <a:p>
            <a:pPr marL="171450" indent="-171450">
              <a:spcBef>
                <a:spcPts val="600"/>
              </a:spcBef>
              <a:spcAft>
                <a:spcPts val="6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Whistleblowing (1)</a:t>
            </a:r>
          </a:p>
          <a:p>
            <a:pPr marL="171450" indent="-171450">
              <a:spcBef>
                <a:spcPts val="600"/>
              </a:spcBef>
              <a:spcAft>
                <a:spcPts val="6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Complaints procedures (1)</a:t>
            </a:r>
          </a:p>
        </p:txBody>
      </p:sp>
      <p:pic>
        <p:nvPicPr>
          <p:cNvPr id="12" name="Picture 11"/>
          <p:cNvPicPr>
            <a:picLocks noChangeAspect="1"/>
          </p:cNvPicPr>
          <p:nvPr/>
        </p:nvPicPr>
        <p:blipFill>
          <a:blip r:embed="rId2"/>
          <a:stretch>
            <a:fillRect/>
          </a:stretch>
        </p:blipFill>
        <p:spPr>
          <a:xfrm>
            <a:off x="8367678" y="4259956"/>
            <a:ext cx="3607658" cy="2132450"/>
          </a:xfrm>
          <a:prstGeom prst="rect">
            <a:avLst/>
          </a:prstGeom>
          <a:ln>
            <a:solidFill>
              <a:schemeClr val="tx1"/>
            </a:solidFill>
          </a:ln>
        </p:spPr>
      </p:pic>
      <p:sp>
        <p:nvSpPr>
          <p:cNvPr id="3" name="Rectangle 2"/>
          <p:cNvSpPr/>
          <p:nvPr/>
        </p:nvSpPr>
        <p:spPr>
          <a:xfrm>
            <a:off x="443984" y="3935068"/>
            <a:ext cx="4083949" cy="22880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88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14006957"/>
              </p:ext>
            </p:extLst>
          </p:nvPr>
        </p:nvGraphicFramePr>
        <p:xfrm>
          <a:off x="389863" y="243477"/>
          <a:ext cx="6149592" cy="6207881"/>
        </p:xfrm>
        <a:graphic>
          <a:graphicData uri="http://schemas.openxmlformats.org/drawingml/2006/table">
            <a:tbl>
              <a:tblPr firstRow="1" bandRow="1">
                <a:tableStyleId>{5C22544A-7EE6-4342-B048-85BDC9FD1C3A}</a:tableStyleId>
              </a:tblPr>
              <a:tblGrid>
                <a:gridCol w="1047051">
                  <a:extLst>
                    <a:ext uri="{9D8B030D-6E8A-4147-A177-3AD203B41FA5}">
                      <a16:colId xmlns:a16="http://schemas.microsoft.com/office/drawing/2014/main" val="360737443"/>
                    </a:ext>
                  </a:extLst>
                </a:gridCol>
                <a:gridCol w="5102541">
                  <a:extLst>
                    <a:ext uri="{9D8B030D-6E8A-4147-A177-3AD203B41FA5}">
                      <a16:colId xmlns:a16="http://schemas.microsoft.com/office/drawing/2014/main" val="3829106866"/>
                    </a:ext>
                  </a:extLst>
                </a:gridCol>
              </a:tblGrid>
              <a:tr h="0">
                <a:tc>
                  <a:txBody>
                    <a:bodyPr/>
                    <a:lstStyle/>
                    <a:p>
                      <a:r>
                        <a:rPr lang="en-GB" sz="1200" b="1" kern="1200" dirty="0">
                          <a:solidFill>
                            <a:schemeClr val="tx1"/>
                          </a:solidFill>
                          <a:latin typeface="+mn-lt"/>
                          <a:ea typeface="+mn-ea"/>
                          <a:cs typeface="+mn-cs"/>
                        </a:rPr>
                        <a:t>Health roles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200" dirty="0">
                          <a:solidFill>
                            <a:schemeClr val="tx1"/>
                          </a:solidFill>
                        </a:rPr>
                        <a:t>Day to day Responsibilities</a:t>
                      </a:r>
                      <a:r>
                        <a:rPr lang="en-GB" sz="1200" baseline="0" dirty="0">
                          <a:solidFill>
                            <a:schemeClr val="tx1"/>
                          </a:solidFill>
                        </a:rPr>
                        <a:t> </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683744285"/>
                  </a:ext>
                </a:extLst>
              </a:tr>
              <a:tr h="1402443">
                <a:tc>
                  <a:txBody>
                    <a:bodyPr/>
                    <a:lstStyle/>
                    <a:p>
                      <a:pPr algn="ctr"/>
                      <a:r>
                        <a:rPr lang="en-GB" sz="1200" b="1" dirty="0"/>
                        <a:t>Doctor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200" dirty="0">
                          <a:solidFill>
                            <a:srgbClr val="000000"/>
                          </a:solidFill>
                        </a:rPr>
                        <a:t>Prescribe treatment -</a:t>
                      </a:r>
                      <a:r>
                        <a:rPr lang="en-GB" sz="1200" baseline="0" dirty="0">
                          <a:solidFill>
                            <a:srgbClr val="000000"/>
                          </a:solidFill>
                        </a:rPr>
                        <a:t> </a:t>
                      </a:r>
                      <a:r>
                        <a:rPr lang="en-GB" sz="1200" dirty="0">
                          <a:solidFill>
                            <a:srgbClr val="000000"/>
                          </a:solidFill>
                        </a:rPr>
                        <a:t>to treat conditions </a:t>
                      </a:r>
                    </a:p>
                    <a:p>
                      <a:pPr marL="171450" indent="-171450">
                        <a:buFont typeface="Arial" panose="020B0604020202020204" pitchFamily="34" charset="0"/>
                        <a:buChar char="•"/>
                      </a:pPr>
                      <a:r>
                        <a:rPr lang="en-GB" sz="1200" dirty="0">
                          <a:solidFill>
                            <a:srgbClr val="000000"/>
                          </a:solidFill>
                        </a:rPr>
                        <a:t>Talk to and examine  patient to diagnose condition </a:t>
                      </a:r>
                    </a:p>
                    <a:p>
                      <a:pPr marL="171450" indent="-171450">
                        <a:buFont typeface="Arial" panose="020B0604020202020204" pitchFamily="34" charset="0"/>
                        <a:buChar char="•"/>
                      </a:pPr>
                      <a:r>
                        <a:rPr lang="en-GB" sz="1200" dirty="0">
                          <a:solidFill>
                            <a:srgbClr val="000000"/>
                          </a:solidFill>
                        </a:rPr>
                        <a:t>Carry out specific procedures e.g. specialist investigations or operations </a:t>
                      </a:r>
                    </a:p>
                    <a:p>
                      <a:pPr marL="171450" indent="-171450">
                        <a:buFont typeface="Arial" panose="020B0604020202020204" pitchFamily="34" charset="0"/>
                        <a:buChar char="•"/>
                      </a:pPr>
                      <a:r>
                        <a:rPr lang="en-GB" sz="1200" dirty="0">
                          <a:solidFill>
                            <a:srgbClr val="000000"/>
                          </a:solidFill>
                        </a:rPr>
                        <a:t>Make notes and prepare paperwork - as a legal record of treatment </a:t>
                      </a:r>
                    </a:p>
                    <a:p>
                      <a:pPr marL="171450" indent="-171450">
                        <a:buFont typeface="Arial" panose="020B0604020202020204" pitchFamily="34" charset="0"/>
                        <a:buChar char="•"/>
                      </a:pPr>
                      <a:r>
                        <a:rPr lang="en-GB" sz="1200" dirty="0">
                          <a:solidFill>
                            <a:srgbClr val="000000"/>
                          </a:solidFill>
                        </a:rPr>
                        <a:t>Liaise with medical and non-medical staff </a:t>
                      </a:r>
                      <a:r>
                        <a:rPr lang="en-GB" sz="1200" baseline="0" dirty="0">
                          <a:solidFill>
                            <a:srgbClr val="000000"/>
                          </a:solidFill>
                        </a:rPr>
                        <a:t> - </a:t>
                      </a:r>
                      <a:r>
                        <a:rPr lang="en-GB" sz="1200" dirty="0">
                          <a:solidFill>
                            <a:srgbClr val="000000"/>
                          </a:solidFill>
                        </a:rPr>
                        <a:t>to provide general care</a:t>
                      </a:r>
                    </a:p>
                    <a:p>
                      <a:pPr marL="171450" indent="-171450">
                        <a:buFont typeface="Arial" panose="020B0604020202020204" pitchFamily="34" charset="0"/>
                        <a:buChar char="•"/>
                      </a:pPr>
                      <a:r>
                        <a:rPr lang="en-GB" sz="1200" dirty="0">
                          <a:solidFill>
                            <a:srgbClr val="000000"/>
                          </a:solidFill>
                        </a:rPr>
                        <a:t>Promote health education  to maintain patients health </a:t>
                      </a:r>
                    </a:p>
                    <a:p>
                      <a:pPr marL="171450" indent="-171450">
                        <a:buFont typeface="Arial" panose="020B0604020202020204" pitchFamily="34" charset="0"/>
                        <a:buChar char="•"/>
                      </a:pPr>
                      <a:r>
                        <a:rPr lang="en-GB" sz="1200" dirty="0">
                          <a:solidFill>
                            <a:srgbClr val="000000"/>
                          </a:solidFill>
                        </a:rPr>
                        <a:t>Follow policies and procedures to promote his rights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941122"/>
                  </a:ext>
                </a:extLst>
              </a:tr>
              <a:tr h="1405706">
                <a:tc>
                  <a:txBody>
                    <a:bodyPr/>
                    <a:lstStyle/>
                    <a:p>
                      <a:pPr algn="ctr"/>
                      <a:r>
                        <a:rPr lang="en-GB" sz="1200" b="1" dirty="0"/>
                        <a:t>Midwife</a:t>
                      </a:r>
                      <a:r>
                        <a:rPr lang="en-GB" sz="1200" b="1" baseline="0" dirty="0"/>
                        <a:t> </a:t>
                      </a:r>
                      <a:endParaRPr lang="en-GB"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200" dirty="0"/>
                        <a:t>Provide advice to support with health during the pregnancy. </a:t>
                      </a:r>
                    </a:p>
                    <a:p>
                      <a:pPr marL="171450" indent="-171450">
                        <a:buFont typeface="Arial" panose="020B0604020202020204" pitchFamily="34" charset="0"/>
                        <a:buChar char="•"/>
                      </a:pPr>
                      <a:r>
                        <a:rPr lang="en-GB" sz="1200" dirty="0"/>
                        <a:t>Provide information about the development of the foetus/baby. </a:t>
                      </a:r>
                    </a:p>
                    <a:p>
                      <a:pPr marL="171450" indent="-171450">
                        <a:buFont typeface="Arial" panose="020B0604020202020204" pitchFamily="34" charset="0"/>
                        <a:buChar char="•"/>
                      </a:pPr>
                      <a:r>
                        <a:rPr lang="en-GB" sz="1200" dirty="0"/>
                        <a:t>Provide advice and carry out monitoring of mother during the pregnancy. </a:t>
                      </a:r>
                    </a:p>
                    <a:p>
                      <a:pPr marL="171450" indent="-171450">
                        <a:buFont typeface="Arial" panose="020B0604020202020204" pitchFamily="34" charset="0"/>
                        <a:buChar char="•"/>
                      </a:pPr>
                      <a:r>
                        <a:rPr lang="en-GB" sz="1200" dirty="0"/>
                        <a:t>Support mother and her partner to put a birthing plan in place. </a:t>
                      </a:r>
                    </a:p>
                    <a:p>
                      <a:pPr marL="171450" indent="-171450">
                        <a:buFont typeface="Arial" panose="020B0604020202020204" pitchFamily="34" charset="0"/>
                        <a:buChar char="•"/>
                      </a:pPr>
                      <a:r>
                        <a:rPr lang="en-GB" sz="1200" dirty="0"/>
                        <a:t>Provide parenting sessions. </a:t>
                      </a:r>
                    </a:p>
                    <a:p>
                      <a:pPr marL="171450" indent="-171450">
                        <a:buFont typeface="Arial" panose="020B0604020202020204" pitchFamily="34" charset="0"/>
                        <a:buChar char="•"/>
                      </a:pPr>
                      <a:r>
                        <a:rPr lang="en-GB" sz="1200" dirty="0"/>
                        <a:t>Provide information on labour to mother and her partner. </a:t>
                      </a:r>
                    </a:p>
                    <a:p>
                      <a:pPr marL="171450" indent="-171450">
                        <a:buFont typeface="Arial" panose="020B0604020202020204" pitchFamily="34" charset="0"/>
                        <a:buChar char="•"/>
                      </a:pPr>
                      <a:r>
                        <a:rPr lang="en-GB" sz="1200" dirty="0"/>
                        <a:t>Support during labour</a:t>
                      </a:r>
                      <a:r>
                        <a:rPr lang="en-GB" sz="1200" baseline="0" dirty="0"/>
                        <a:t>/ after - </a:t>
                      </a:r>
                      <a:r>
                        <a:rPr lang="en-GB" sz="1200" dirty="0"/>
                        <a:t>Provide advice and support on how to care for the baby. </a:t>
                      </a:r>
                    </a:p>
                    <a:p>
                      <a:pPr marL="171450" indent="-171450">
                        <a:buFont typeface="Arial" panose="020B0604020202020204" pitchFamily="34" charset="0"/>
                        <a:buChar char="•"/>
                      </a:pPr>
                      <a:r>
                        <a:rPr lang="en-GB" sz="1200" dirty="0"/>
                        <a:t>Observe mother and partner feeding, bathing and changing the baby. </a:t>
                      </a:r>
                    </a:p>
                    <a:p>
                      <a:pPr marL="171450" indent="-171450">
                        <a:buFont typeface="Arial" panose="020B0604020202020204" pitchFamily="34" charset="0"/>
                        <a:buChar char="•"/>
                      </a:pPr>
                      <a:r>
                        <a:rPr lang="en-GB" sz="1200" dirty="0"/>
                        <a:t>Liaise with other professionals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790006"/>
                  </a:ext>
                </a:extLst>
              </a:tr>
              <a:tr h="1422158">
                <a:tc>
                  <a:txBody>
                    <a:bodyPr/>
                    <a:lstStyle/>
                    <a:p>
                      <a:pPr algn="ctr"/>
                      <a:r>
                        <a:rPr lang="en-GB" sz="1200" b="1" dirty="0"/>
                        <a:t>Health care assistant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200" dirty="0"/>
                        <a:t>Following policies and procedures. </a:t>
                      </a:r>
                    </a:p>
                    <a:p>
                      <a:pPr marL="171450" indent="-171450">
                        <a:buFont typeface="Arial" panose="020B0604020202020204" pitchFamily="34" charset="0"/>
                        <a:buChar char="•"/>
                      </a:pPr>
                      <a:r>
                        <a:rPr lang="en-GB" sz="1200" dirty="0"/>
                        <a:t>Working as a part of a team to provide Jason’s personalised care.</a:t>
                      </a:r>
                    </a:p>
                    <a:p>
                      <a:pPr marL="171450" indent="-171450">
                        <a:buFont typeface="Arial" panose="020B0604020202020204" pitchFamily="34" charset="0"/>
                        <a:buChar char="•"/>
                      </a:pPr>
                      <a:r>
                        <a:rPr lang="en-GB" sz="1200" dirty="0"/>
                        <a:t>Assisting in giving medication/treatments. </a:t>
                      </a:r>
                    </a:p>
                    <a:p>
                      <a:pPr marL="171450" indent="-171450">
                        <a:buFont typeface="Arial" panose="020B0604020202020204" pitchFamily="34" charset="0"/>
                        <a:buChar char="•"/>
                      </a:pPr>
                      <a:r>
                        <a:rPr lang="en-GB" sz="1200" dirty="0"/>
                        <a:t>Monitor Jason’s condition. </a:t>
                      </a:r>
                    </a:p>
                    <a:p>
                      <a:pPr marL="171450" indent="-171450">
                        <a:buFont typeface="Arial" panose="020B0604020202020204" pitchFamily="34" charset="0"/>
                        <a:buChar char="•"/>
                      </a:pPr>
                      <a:r>
                        <a:rPr lang="en-GB" sz="1200" dirty="0"/>
                        <a:t>Providing personal care/ supporting washing and dressing.</a:t>
                      </a:r>
                    </a:p>
                    <a:p>
                      <a:pPr marL="171450" indent="-171450">
                        <a:buFont typeface="Arial" panose="020B0604020202020204" pitchFamily="34" charset="0"/>
                        <a:buChar char="•"/>
                      </a:pPr>
                      <a:r>
                        <a:rPr lang="en-GB" sz="1200" dirty="0"/>
                        <a:t>Supporting Jason’s eating and drinking. </a:t>
                      </a:r>
                    </a:p>
                    <a:p>
                      <a:pPr marL="171450" indent="-171450">
                        <a:buFont typeface="Arial" panose="020B0604020202020204" pitchFamily="34" charset="0"/>
                        <a:buChar char="•"/>
                      </a:pPr>
                      <a:r>
                        <a:rPr lang="en-GB" sz="1200" dirty="0"/>
                        <a:t>Providing advice/emotional support to Jason.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232412"/>
                  </a:ext>
                </a:extLst>
              </a:tr>
              <a:tr h="284432">
                <a:tc>
                  <a:txBody>
                    <a:bodyPr/>
                    <a:lstStyle/>
                    <a:p>
                      <a:pPr algn="ctr"/>
                      <a:r>
                        <a:rPr lang="en-GB" sz="1200" b="1" dirty="0"/>
                        <a:t>Occupational therapist</a:t>
                      </a:r>
                      <a:r>
                        <a:rPr lang="en-GB" sz="1200" b="1" baseline="0" dirty="0"/>
                        <a:t> </a:t>
                      </a:r>
                      <a:endParaRPr lang="en-GB"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200" dirty="0"/>
                        <a:t>Assessment of physical needs -</a:t>
                      </a:r>
                      <a:r>
                        <a:rPr lang="en-GB" sz="1200" baseline="0" dirty="0"/>
                        <a:t> </a:t>
                      </a:r>
                      <a:r>
                        <a:rPr lang="en-GB" sz="1200" dirty="0"/>
                        <a:t>to identify appropriate adaptations </a:t>
                      </a:r>
                    </a:p>
                    <a:p>
                      <a:pPr marL="171450" indent="-171450">
                        <a:buFont typeface="Arial" panose="020B0604020202020204" pitchFamily="34" charset="0"/>
                        <a:buChar char="•"/>
                      </a:pPr>
                      <a:r>
                        <a:rPr lang="en-GB" sz="1200" dirty="0"/>
                        <a:t>Keep accurate records - to monitor effectiveness of adaptations  </a:t>
                      </a:r>
                    </a:p>
                    <a:p>
                      <a:pPr marL="171450" indent="-171450">
                        <a:buFont typeface="Arial" panose="020B0604020202020204" pitchFamily="34" charset="0"/>
                        <a:buChar char="•"/>
                      </a:pPr>
                      <a:r>
                        <a:rPr lang="en-GB" sz="1200" dirty="0"/>
                        <a:t>Advise on adaptations</a:t>
                      </a:r>
                      <a:r>
                        <a:rPr lang="en-GB" sz="1200" baseline="0" dirty="0"/>
                        <a:t> - </a:t>
                      </a:r>
                      <a:r>
                        <a:rPr lang="en-GB" sz="1200" dirty="0"/>
                        <a:t>to support activities of daily living </a:t>
                      </a:r>
                    </a:p>
                    <a:p>
                      <a:pPr marL="171450" indent="-171450">
                        <a:buFont typeface="Arial" panose="020B0604020202020204" pitchFamily="34" charset="0"/>
                        <a:buChar char="•"/>
                      </a:pPr>
                      <a:r>
                        <a:rPr lang="en-GB" sz="1200" dirty="0"/>
                        <a:t>Teaching use of aides - to support his independence </a:t>
                      </a:r>
                    </a:p>
                    <a:p>
                      <a:pPr marL="171450" indent="-171450">
                        <a:buFont typeface="Arial" panose="020B0604020202020204" pitchFamily="34" charset="0"/>
                        <a:buChar char="•"/>
                      </a:pPr>
                      <a:r>
                        <a:rPr lang="en-GB" sz="1200" dirty="0"/>
                        <a:t>Attend multi-disciplinary meetings - to plan and review ongoing care  </a:t>
                      </a:r>
                    </a:p>
                    <a:p>
                      <a:pPr marL="171450" indent="-171450">
                        <a:buFont typeface="Arial" panose="020B0604020202020204" pitchFamily="34" charset="0"/>
                        <a:buChar char="•"/>
                      </a:pPr>
                      <a:r>
                        <a:rPr lang="en-GB" sz="1200" dirty="0"/>
                        <a:t>Follow organisational policies/procedures - to provide consistent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3192154"/>
                  </a:ext>
                </a:extLst>
              </a:tr>
            </a:tbl>
          </a:graphicData>
        </a:graphic>
      </p:graphicFrame>
      <p:pic>
        <p:nvPicPr>
          <p:cNvPr id="7" name="Picture 6"/>
          <p:cNvPicPr>
            <a:picLocks noChangeAspect="1"/>
          </p:cNvPicPr>
          <p:nvPr/>
        </p:nvPicPr>
        <p:blipFill rotWithShape="1">
          <a:blip r:embed="rId2"/>
          <a:srcRect b="66969"/>
          <a:stretch/>
        </p:blipFill>
        <p:spPr>
          <a:xfrm>
            <a:off x="7105758" y="1576577"/>
            <a:ext cx="4898606" cy="460255"/>
          </a:xfrm>
          <a:prstGeom prst="rect">
            <a:avLst/>
          </a:prstGeom>
        </p:spPr>
      </p:pic>
      <p:sp>
        <p:nvSpPr>
          <p:cNvPr id="8" name="Rectangle 7"/>
          <p:cNvSpPr/>
          <p:nvPr/>
        </p:nvSpPr>
        <p:spPr>
          <a:xfrm>
            <a:off x="7008450" y="2036832"/>
            <a:ext cx="5081451" cy="1569660"/>
          </a:xfrm>
          <a:prstGeom prst="rect">
            <a:avLst/>
          </a:prstGeom>
          <a:solidFill>
            <a:schemeClr val="bg1"/>
          </a:solidFill>
        </p:spPr>
        <p:txBody>
          <a:bodyPr wrap="square">
            <a:spAutoFit/>
          </a:bodyPr>
          <a:lstStyle/>
          <a:p>
            <a:r>
              <a:rPr lang="en-GB" sz="1200" dirty="0"/>
              <a:t>E.g. The health care assistant must follow all policies and procedures(1).</a:t>
            </a:r>
            <a:r>
              <a:rPr lang="en-GB" sz="1200" dirty="0">
                <a:solidFill>
                  <a:srgbClr val="FF0000"/>
                </a:solidFill>
              </a:rPr>
              <a:t> This will ensure they are carrying out good working practice.(1)</a:t>
            </a:r>
          </a:p>
          <a:p>
            <a:endParaRPr lang="en-GB" sz="1200" dirty="0"/>
          </a:p>
          <a:p>
            <a:r>
              <a:rPr lang="en-GB" sz="1200" dirty="0"/>
              <a:t>Another responsibility is to support Jason with eating and drinking(1). </a:t>
            </a:r>
            <a:r>
              <a:rPr lang="en-GB" sz="1200" dirty="0">
                <a:solidFill>
                  <a:srgbClr val="FF0000"/>
                </a:solidFill>
              </a:rPr>
              <a:t>This will ensure his physical needs are met(1). </a:t>
            </a:r>
          </a:p>
          <a:p>
            <a:endParaRPr lang="en-GB" sz="1200" dirty="0"/>
          </a:p>
          <a:p>
            <a:r>
              <a:rPr lang="en-GB" sz="1200" dirty="0"/>
              <a:t>They also provide Jason with advice and emotional support (1). </a:t>
            </a:r>
            <a:r>
              <a:rPr lang="en-GB" sz="1200" dirty="0">
                <a:solidFill>
                  <a:srgbClr val="FF0000"/>
                </a:solidFill>
              </a:rPr>
              <a:t>This help Jason meet his emotional needs (1). </a:t>
            </a:r>
          </a:p>
        </p:txBody>
      </p:sp>
      <p:grpSp>
        <p:nvGrpSpPr>
          <p:cNvPr id="13" name="Group 12"/>
          <p:cNvGrpSpPr/>
          <p:nvPr/>
        </p:nvGrpSpPr>
        <p:grpSpPr>
          <a:xfrm>
            <a:off x="6962958" y="243477"/>
            <a:ext cx="5081451" cy="1232297"/>
            <a:chOff x="6831874" y="2435480"/>
            <a:chExt cx="5081451" cy="1232297"/>
          </a:xfrm>
        </p:grpSpPr>
        <p:pic>
          <p:nvPicPr>
            <p:cNvPr id="9" name="Picture 8"/>
            <p:cNvPicPr>
              <a:picLocks noChangeAspect="1"/>
            </p:cNvPicPr>
            <p:nvPr/>
          </p:nvPicPr>
          <p:blipFill rotWithShape="1">
            <a:blip r:embed="rId3"/>
            <a:srcRect b="83785"/>
            <a:stretch/>
          </p:blipFill>
          <p:spPr>
            <a:xfrm>
              <a:off x="6922860" y="2435480"/>
              <a:ext cx="4990465" cy="401300"/>
            </a:xfrm>
            <a:prstGeom prst="rect">
              <a:avLst/>
            </a:prstGeom>
          </p:spPr>
        </p:pic>
        <p:sp>
          <p:nvSpPr>
            <p:cNvPr id="10" name="Rectangle 9"/>
            <p:cNvSpPr/>
            <p:nvPr/>
          </p:nvSpPr>
          <p:spPr>
            <a:xfrm>
              <a:off x="6831874" y="2836780"/>
              <a:ext cx="5081451" cy="830997"/>
            </a:xfrm>
            <a:prstGeom prst="rect">
              <a:avLst/>
            </a:prstGeom>
            <a:solidFill>
              <a:schemeClr val="bg1"/>
            </a:solidFill>
          </p:spPr>
          <p:txBody>
            <a:bodyPr wrap="square">
              <a:spAutoFit/>
            </a:bodyPr>
            <a:lstStyle/>
            <a:p>
              <a:r>
                <a:rPr lang="en-GB" sz="1200" dirty="0"/>
                <a:t>E.g. The hospital doctor must follow all policies and procedures(1). </a:t>
              </a:r>
              <a:r>
                <a:rPr lang="en-GB" sz="1200" dirty="0">
                  <a:solidFill>
                    <a:srgbClr val="FF0000"/>
                  </a:solidFill>
                </a:rPr>
                <a:t>This will ensure they are carrying out good working practice promote his rights.(1)</a:t>
              </a:r>
            </a:p>
            <a:p>
              <a:endParaRPr lang="en-GB" sz="1200" dirty="0"/>
            </a:p>
            <a:p>
              <a:r>
                <a:rPr lang="en-GB" sz="1200" dirty="0"/>
                <a:t>Another responsibility is </a:t>
              </a:r>
              <a:r>
                <a:rPr lang="en-GB" sz="1200" dirty="0">
                  <a:solidFill>
                    <a:srgbClr val="000000"/>
                  </a:solidFill>
                </a:rPr>
                <a:t>prescribe treatment (1) </a:t>
              </a:r>
              <a:r>
                <a:rPr lang="en-GB" sz="1200" dirty="0">
                  <a:solidFill>
                    <a:srgbClr val="FF0000"/>
                  </a:solidFill>
                </a:rPr>
                <a:t>to treat Laidan’s condition (1). </a:t>
              </a:r>
            </a:p>
          </p:txBody>
        </p:sp>
      </p:grpSp>
      <p:pic>
        <p:nvPicPr>
          <p:cNvPr id="11" name="Picture 10"/>
          <p:cNvPicPr>
            <a:picLocks noChangeAspect="1"/>
          </p:cNvPicPr>
          <p:nvPr/>
        </p:nvPicPr>
        <p:blipFill rotWithShape="1">
          <a:blip r:embed="rId4"/>
          <a:srcRect l="14895" t="32053" r="30891" b="61936"/>
          <a:stretch/>
        </p:blipFill>
        <p:spPr>
          <a:xfrm>
            <a:off x="7230064" y="3751861"/>
            <a:ext cx="4859837" cy="302968"/>
          </a:xfrm>
          <a:prstGeom prst="rect">
            <a:avLst/>
          </a:prstGeom>
        </p:spPr>
      </p:pic>
      <p:sp>
        <p:nvSpPr>
          <p:cNvPr id="12" name="Rectangle 11"/>
          <p:cNvSpPr/>
          <p:nvPr/>
        </p:nvSpPr>
        <p:spPr>
          <a:xfrm>
            <a:off x="6962958" y="4167550"/>
            <a:ext cx="5081451" cy="2308324"/>
          </a:xfrm>
          <a:prstGeom prst="rect">
            <a:avLst/>
          </a:prstGeom>
          <a:solidFill>
            <a:srgbClr val="FFFF00"/>
          </a:solidFill>
        </p:spPr>
        <p:txBody>
          <a:bodyPr wrap="square">
            <a:spAutoFit/>
          </a:bodyPr>
          <a:lstStyle/>
          <a:p>
            <a:r>
              <a:rPr lang="en-GB" sz="1200" dirty="0"/>
              <a:t>A midwife will provide advice to support Jessica with her health during the pregnancy. Jessica will attend regular appointments with the midwife where they will provide information to her about the development of the foetus/baby. </a:t>
            </a:r>
          </a:p>
          <a:p>
            <a:endParaRPr lang="en-GB" sz="1200" dirty="0"/>
          </a:p>
          <a:p>
            <a:r>
              <a:rPr lang="en-GB" sz="1200" dirty="0"/>
              <a:t>During these appointments the midwife will also carry out monitoring checks such as urine and blood pressure. This is to ensure if any complications arise they will be dealt with. </a:t>
            </a:r>
          </a:p>
          <a:p>
            <a:endParaRPr lang="en-GB" sz="1200" dirty="0"/>
          </a:p>
          <a:p>
            <a:r>
              <a:rPr lang="en-GB" sz="1200" dirty="0"/>
              <a:t>The midwife will support Jessica and her partner to put a birthing plan in place. For example Jessica partner may want to cut the cord or discuss what pain relief options Jessica would like.</a:t>
            </a:r>
          </a:p>
        </p:txBody>
      </p:sp>
    </p:spTree>
    <p:extLst>
      <p:ext uri="{BB962C8B-B14F-4D97-AF65-F5344CB8AC3E}">
        <p14:creationId xmlns:p14="http://schemas.microsoft.com/office/powerpoint/2010/main" val="100389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58407" y="23434"/>
            <a:ext cx="5972661" cy="369332"/>
          </a:xfrm>
          <a:prstGeom prst="rect">
            <a:avLst/>
          </a:prstGeom>
          <a:noFill/>
        </p:spPr>
        <p:txBody>
          <a:bodyPr vert="horz" wrap="square" lIns="91440" tIns="45720" rIns="91440" bIns="45720" rtlCol="0" anchor="ctr">
            <a:spAutoFit/>
          </a:bodyPr>
          <a:lstStyle/>
          <a:p>
            <a:pPr algn="ctr">
              <a:lnSpc>
                <a:spcPct val="90000"/>
              </a:lnSpc>
              <a:spcBef>
                <a:spcPct val="0"/>
              </a:spcBef>
            </a:pPr>
            <a:r>
              <a:rPr lang="en-GB" sz="2000" b="1" u="sng" dirty="0"/>
              <a:t>Promoting anti-discriminatory practice</a:t>
            </a:r>
            <a:endParaRPr lang="en-GB" sz="1600" b="1" u="sng" dirty="0"/>
          </a:p>
        </p:txBody>
      </p:sp>
      <p:cxnSp>
        <p:nvCxnSpPr>
          <p:cNvPr id="17" name="Straight Arrow Connector 16"/>
          <p:cNvCxnSpPr/>
          <p:nvPr/>
        </p:nvCxnSpPr>
        <p:spPr>
          <a:xfrm>
            <a:off x="7044652" y="3698744"/>
            <a:ext cx="862148" cy="4310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Cloud 6"/>
          <p:cNvSpPr/>
          <p:nvPr/>
        </p:nvSpPr>
        <p:spPr>
          <a:xfrm>
            <a:off x="4103934" y="2291721"/>
            <a:ext cx="3482788" cy="2194567"/>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Anti-discriminatory responsibilities</a:t>
            </a:r>
          </a:p>
        </p:txBody>
      </p:sp>
      <p:sp>
        <p:nvSpPr>
          <p:cNvPr id="9" name="Rectangle 8"/>
          <p:cNvSpPr/>
          <p:nvPr/>
        </p:nvSpPr>
        <p:spPr>
          <a:xfrm>
            <a:off x="7305029" y="4210465"/>
            <a:ext cx="2308645" cy="369332"/>
          </a:xfrm>
          <a:prstGeom prst="rect">
            <a:avLst/>
          </a:prstGeom>
        </p:spPr>
        <p:txBody>
          <a:bodyPr wrap="none">
            <a:spAutoFit/>
          </a:bodyPr>
          <a:lstStyle/>
          <a:p>
            <a:r>
              <a:rPr lang="en-GB" kern="0" dirty="0"/>
              <a:t>To implement policies </a:t>
            </a:r>
            <a:endParaRPr lang="en-GB" dirty="0"/>
          </a:p>
        </p:txBody>
      </p:sp>
      <p:cxnSp>
        <p:nvCxnSpPr>
          <p:cNvPr id="20" name="Straight Arrow Connector 19"/>
          <p:cNvCxnSpPr/>
          <p:nvPr/>
        </p:nvCxnSpPr>
        <p:spPr>
          <a:xfrm>
            <a:off x="8575551" y="4660443"/>
            <a:ext cx="862148" cy="4310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8240897" y="5091518"/>
            <a:ext cx="3746538" cy="369332"/>
          </a:xfrm>
          <a:prstGeom prst="rect">
            <a:avLst/>
          </a:prstGeom>
        </p:spPr>
        <p:txBody>
          <a:bodyPr wrap="none">
            <a:spAutoFit/>
          </a:bodyPr>
          <a:lstStyle/>
          <a:p>
            <a:r>
              <a:rPr lang="en-GB" kern="0" dirty="0"/>
              <a:t>ensure equality of care/ best practice </a:t>
            </a:r>
            <a:endParaRPr lang="en-GB" dirty="0"/>
          </a:p>
        </p:txBody>
      </p:sp>
      <p:cxnSp>
        <p:nvCxnSpPr>
          <p:cNvPr id="23" name="Straight Arrow Connector 22"/>
          <p:cNvCxnSpPr/>
          <p:nvPr/>
        </p:nvCxnSpPr>
        <p:spPr>
          <a:xfrm flipV="1">
            <a:off x="7305029" y="2453124"/>
            <a:ext cx="817518" cy="1414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906800" y="1960868"/>
            <a:ext cx="2468743" cy="923330"/>
          </a:xfrm>
          <a:prstGeom prst="rect">
            <a:avLst/>
          </a:prstGeom>
        </p:spPr>
        <p:txBody>
          <a:bodyPr wrap="square">
            <a:spAutoFit/>
          </a:bodyPr>
          <a:lstStyle/>
          <a:p>
            <a:pPr algn="ctr"/>
            <a:r>
              <a:rPr lang="en-GB" kern="0" dirty="0"/>
              <a:t>Adhere to codes of practice/professional guidelines </a:t>
            </a:r>
            <a:endParaRPr lang="en-GB" dirty="0"/>
          </a:p>
        </p:txBody>
      </p:sp>
      <p:cxnSp>
        <p:nvCxnSpPr>
          <p:cNvPr id="25" name="Straight Arrow Connector 24"/>
          <p:cNvCxnSpPr/>
          <p:nvPr/>
        </p:nvCxnSpPr>
        <p:spPr>
          <a:xfrm flipV="1">
            <a:off x="9985897" y="1560384"/>
            <a:ext cx="503961" cy="4310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9985897" y="989588"/>
            <a:ext cx="1925832" cy="646331"/>
          </a:xfrm>
          <a:prstGeom prst="rect">
            <a:avLst/>
          </a:prstGeom>
        </p:spPr>
        <p:txBody>
          <a:bodyPr wrap="square" lIns="91440" tIns="45720" rIns="91440" bIns="45720" anchor="t">
            <a:spAutoFit/>
          </a:bodyPr>
          <a:lstStyle/>
          <a:p>
            <a:pPr algn="ctr"/>
            <a:r>
              <a:rPr lang="en-GB" kern="0" dirty="0"/>
              <a:t>Ensure good working practices </a:t>
            </a:r>
            <a:endParaRPr lang="en-GB" dirty="0"/>
          </a:p>
        </p:txBody>
      </p:sp>
      <p:cxnSp>
        <p:nvCxnSpPr>
          <p:cNvPr id="32" name="Straight Arrow Connector 31"/>
          <p:cNvCxnSpPr/>
          <p:nvPr/>
        </p:nvCxnSpPr>
        <p:spPr>
          <a:xfrm flipH="1">
            <a:off x="5273408" y="4179593"/>
            <a:ext cx="140846" cy="9119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3475913" y="4965823"/>
            <a:ext cx="3248005" cy="369332"/>
          </a:xfrm>
          <a:prstGeom prst="rect">
            <a:avLst/>
          </a:prstGeom>
        </p:spPr>
        <p:txBody>
          <a:bodyPr wrap="none">
            <a:spAutoFit/>
          </a:bodyPr>
          <a:lstStyle/>
          <a:p>
            <a:r>
              <a:rPr lang="en-GB" kern="0" dirty="0"/>
              <a:t>Using communication strategies </a:t>
            </a:r>
            <a:endParaRPr lang="en-GB" dirty="0"/>
          </a:p>
        </p:txBody>
      </p:sp>
      <p:cxnSp>
        <p:nvCxnSpPr>
          <p:cNvPr id="35" name="Straight Arrow Connector 34"/>
          <p:cNvCxnSpPr/>
          <p:nvPr/>
        </p:nvCxnSpPr>
        <p:spPr>
          <a:xfrm flipH="1">
            <a:off x="5202986" y="5335155"/>
            <a:ext cx="70423" cy="5555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4038399" y="5888980"/>
            <a:ext cx="2610864" cy="646331"/>
          </a:xfrm>
          <a:prstGeom prst="rect">
            <a:avLst/>
          </a:prstGeom>
        </p:spPr>
        <p:txBody>
          <a:bodyPr wrap="square">
            <a:spAutoFit/>
          </a:bodyPr>
          <a:lstStyle/>
          <a:p>
            <a:pPr algn="ctr"/>
            <a:r>
              <a:rPr lang="en-GB" kern="0" dirty="0"/>
              <a:t>to enable service to express their choices </a:t>
            </a:r>
            <a:endParaRPr lang="en-GB" dirty="0"/>
          </a:p>
        </p:txBody>
      </p:sp>
      <p:sp>
        <p:nvSpPr>
          <p:cNvPr id="38" name="Rectangle 37"/>
          <p:cNvSpPr/>
          <p:nvPr/>
        </p:nvSpPr>
        <p:spPr>
          <a:xfrm>
            <a:off x="4543085" y="1205126"/>
            <a:ext cx="2912977" cy="369332"/>
          </a:xfrm>
          <a:prstGeom prst="rect">
            <a:avLst/>
          </a:prstGeom>
        </p:spPr>
        <p:txBody>
          <a:bodyPr wrap="none">
            <a:spAutoFit/>
          </a:bodyPr>
          <a:lstStyle/>
          <a:p>
            <a:r>
              <a:rPr lang="en-GB" kern="0" dirty="0"/>
              <a:t>Follow the Equality Act 2010 </a:t>
            </a:r>
            <a:endParaRPr lang="en-GB" dirty="0"/>
          </a:p>
        </p:txBody>
      </p:sp>
      <p:cxnSp>
        <p:nvCxnSpPr>
          <p:cNvPr id="39" name="Straight Arrow Connector 38"/>
          <p:cNvCxnSpPr/>
          <p:nvPr/>
        </p:nvCxnSpPr>
        <p:spPr>
          <a:xfrm>
            <a:off x="5845328" y="2523837"/>
            <a:ext cx="0" cy="224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5273408" y="429336"/>
            <a:ext cx="1587294" cy="369332"/>
          </a:xfrm>
          <a:prstGeom prst="rect">
            <a:avLst/>
          </a:prstGeom>
        </p:spPr>
        <p:txBody>
          <a:bodyPr wrap="none" lIns="91440" tIns="45720" rIns="91440" bIns="45720" anchor="t">
            <a:spAutoFit/>
          </a:bodyPr>
          <a:lstStyle/>
          <a:p>
            <a:r>
              <a:rPr lang="en-GB" kern="0" dirty="0"/>
              <a:t>Promote rights</a:t>
            </a:r>
            <a:endParaRPr lang="en-GB" dirty="0"/>
          </a:p>
        </p:txBody>
      </p:sp>
      <p:cxnSp>
        <p:nvCxnSpPr>
          <p:cNvPr id="42" name="Straight Arrow Connector 41"/>
          <p:cNvCxnSpPr/>
          <p:nvPr/>
        </p:nvCxnSpPr>
        <p:spPr>
          <a:xfrm flipV="1">
            <a:off x="5829243" y="770814"/>
            <a:ext cx="110594" cy="4789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1572910" y="2208347"/>
            <a:ext cx="2531024" cy="923330"/>
          </a:xfrm>
          <a:prstGeom prst="rect">
            <a:avLst/>
          </a:prstGeom>
        </p:spPr>
        <p:txBody>
          <a:bodyPr wrap="square">
            <a:spAutoFit/>
          </a:bodyPr>
          <a:lstStyle/>
          <a:p>
            <a:pPr algn="ctr"/>
            <a:r>
              <a:rPr lang="en-GB" kern="0" dirty="0"/>
              <a:t>Challenging direct/indirect discrimination</a:t>
            </a:r>
            <a:endParaRPr lang="en-GB" dirty="0"/>
          </a:p>
        </p:txBody>
      </p:sp>
      <p:cxnSp>
        <p:nvCxnSpPr>
          <p:cNvPr id="45" name="Straight Arrow Connector 44"/>
          <p:cNvCxnSpPr/>
          <p:nvPr/>
        </p:nvCxnSpPr>
        <p:spPr>
          <a:xfrm flipH="1" flipV="1">
            <a:off x="3604965" y="2670013"/>
            <a:ext cx="779117" cy="3889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7" name="Rectangle 46"/>
          <p:cNvSpPr/>
          <p:nvPr/>
        </p:nvSpPr>
        <p:spPr>
          <a:xfrm>
            <a:off x="821355" y="1224538"/>
            <a:ext cx="2588647" cy="646331"/>
          </a:xfrm>
          <a:prstGeom prst="rect">
            <a:avLst/>
          </a:prstGeom>
        </p:spPr>
        <p:txBody>
          <a:bodyPr wrap="square" lIns="91440" tIns="45720" rIns="91440" bIns="45720" anchor="t">
            <a:spAutoFit/>
          </a:bodyPr>
          <a:lstStyle/>
          <a:p>
            <a:pPr algn="ctr"/>
            <a:r>
              <a:rPr lang="en-GB" kern="0" dirty="0"/>
              <a:t>So service user feels valued and included </a:t>
            </a:r>
            <a:endParaRPr lang="en-GB" dirty="0"/>
          </a:p>
        </p:txBody>
      </p:sp>
      <p:cxnSp>
        <p:nvCxnSpPr>
          <p:cNvPr id="48" name="Straight Arrow Connector 47"/>
          <p:cNvCxnSpPr>
            <a:endCxn id="47" idx="2"/>
          </p:cNvCxnSpPr>
          <p:nvPr/>
        </p:nvCxnSpPr>
        <p:spPr>
          <a:xfrm flipH="1" flipV="1">
            <a:off x="2115679" y="1870869"/>
            <a:ext cx="552413" cy="4002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flipH="1" flipV="1">
            <a:off x="5845328" y="1656235"/>
            <a:ext cx="18288" cy="8310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641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xEl>
                                              <p:pRg st="0" end="0"/>
                                            </p:txEl>
                                          </p:spTgt>
                                        </p:tgtEl>
                                        <p:attrNameLst>
                                          <p:attrName>style.visibility</p:attrName>
                                        </p:attrNameLst>
                                      </p:cBhvr>
                                      <p:to>
                                        <p:strVal val="visible"/>
                                      </p:to>
                                    </p:set>
                                    <p:animEffect transition="in" filter="fade">
                                      <p:cBhvr>
                                        <p:cTn id="21" dur="1000"/>
                                        <p:tgtEl>
                                          <p:spTgt spid="38">
                                            <p:txEl>
                                              <p:pRg st="0" end="0"/>
                                            </p:txEl>
                                          </p:spTgt>
                                        </p:tgtEl>
                                      </p:cBhvr>
                                    </p:animEffect>
                                    <p:anim calcmode="lin" valueType="num">
                                      <p:cBhvr>
                                        <p:cTn id="22"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4" grpId="0"/>
      <p:bldP spid="31" grpId="0"/>
      <p:bldP spid="34" grpId="0"/>
      <p:bldP spid="36" grpId="0"/>
      <p:bldP spid="41" grpId="0"/>
      <p:bldP spid="44"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89926" y="73851"/>
            <a:ext cx="5189434" cy="369332"/>
          </a:xfrm>
          <a:prstGeom prst="rect">
            <a:avLst/>
          </a:prstGeom>
          <a:noFill/>
        </p:spPr>
        <p:txBody>
          <a:bodyPr vert="horz" wrap="square" lIns="91440" tIns="45720" rIns="91440" bIns="45720" rtlCol="0" anchor="ctr">
            <a:spAutoFit/>
          </a:bodyPr>
          <a:lstStyle/>
          <a:p>
            <a:pPr algn="ctr">
              <a:lnSpc>
                <a:spcPct val="90000"/>
              </a:lnSpc>
              <a:spcBef>
                <a:spcPct val="0"/>
              </a:spcBef>
            </a:pPr>
            <a:r>
              <a:rPr lang="en-GB" sz="2000" b="1" u="sng" dirty="0"/>
              <a:t>Empowering individuals</a:t>
            </a:r>
            <a:endParaRPr lang="en-GB" sz="1600" b="1" u="sng" dirty="0"/>
          </a:p>
        </p:txBody>
      </p:sp>
      <p:pic>
        <p:nvPicPr>
          <p:cNvPr id="3" name="Picture 2"/>
          <p:cNvPicPr>
            <a:picLocks noChangeAspect="1"/>
          </p:cNvPicPr>
          <p:nvPr/>
        </p:nvPicPr>
        <p:blipFill>
          <a:blip r:embed="rId2"/>
          <a:stretch>
            <a:fillRect/>
          </a:stretch>
        </p:blipFill>
        <p:spPr>
          <a:xfrm>
            <a:off x="6740434" y="621643"/>
            <a:ext cx="4938926" cy="3536155"/>
          </a:xfrm>
          <a:prstGeom prst="rect">
            <a:avLst/>
          </a:prstGeom>
        </p:spPr>
      </p:pic>
      <p:sp>
        <p:nvSpPr>
          <p:cNvPr id="22" name="Content Placeholder 2"/>
          <p:cNvSpPr>
            <a:spLocks noGrp="1"/>
          </p:cNvSpPr>
          <p:nvPr>
            <p:ph idx="1"/>
          </p:nvPr>
        </p:nvSpPr>
        <p:spPr>
          <a:xfrm>
            <a:off x="6533893" y="4305480"/>
            <a:ext cx="5451566" cy="2377440"/>
          </a:xfrm>
        </p:spPr>
        <p:txBody>
          <a:bodyPr>
            <a:noAutofit/>
          </a:bodyPr>
          <a:lstStyle/>
          <a:p>
            <a:pPr marL="0" indent="0" algn="ctr">
              <a:buNone/>
            </a:pPr>
            <a:r>
              <a:rPr lang="en-GB" sz="1200" b="1" dirty="0">
                <a:latin typeface="+mn-lt"/>
              </a:rPr>
              <a:t>How can staff empower service users?</a:t>
            </a:r>
            <a:endParaRPr lang="en-GB" sz="1200" dirty="0">
              <a:latin typeface="+mn-lt"/>
            </a:endParaRPr>
          </a:p>
          <a:p>
            <a:pPr marL="0" indent="0">
              <a:buNone/>
            </a:pPr>
            <a:r>
              <a:rPr lang="en-GB" sz="1200" dirty="0">
                <a:latin typeface="+mn-lt"/>
              </a:rPr>
              <a:t>Staff could empower service users by  involving them in the planning of care (1) </a:t>
            </a:r>
            <a:r>
              <a:rPr lang="en-GB" sz="1200" dirty="0">
                <a:solidFill>
                  <a:srgbClr val="FF0000"/>
                </a:solidFill>
                <a:latin typeface="+mn-lt"/>
              </a:rPr>
              <a:t>For example giving them the information needed and option of where she would like to to spend her last months at home or whether in end of life care (1). </a:t>
            </a:r>
          </a:p>
          <a:p>
            <a:pPr marL="0" indent="0">
              <a:buNone/>
            </a:pPr>
            <a:r>
              <a:rPr lang="en-GB" sz="1200" dirty="0">
                <a:latin typeface="+mn-lt"/>
              </a:rPr>
              <a:t>Staff must also provide support and treatment that meets the requirements of service users beliefs, culture and preferences (1). </a:t>
            </a:r>
            <a:r>
              <a:rPr lang="en-GB" sz="1200" dirty="0">
                <a:solidFill>
                  <a:srgbClr val="FF0000"/>
                </a:solidFill>
                <a:latin typeface="+mn-lt"/>
              </a:rPr>
              <a:t>For example if she is vegan, when receiving treatment in hospital staff must provide her with a diet meeting her preferences, contain no animal products (1). </a:t>
            </a:r>
          </a:p>
          <a:p>
            <a:pPr marL="0" indent="0">
              <a:buNone/>
            </a:pPr>
            <a:r>
              <a:rPr lang="en-GB" sz="1200" dirty="0">
                <a:latin typeface="+mn-lt"/>
              </a:rPr>
              <a:t>Staff must also promote service users dignity and independence (1). </a:t>
            </a:r>
            <a:r>
              <a:rPr lang="en-GB" sz="1200" dirty="0">
                <a:solidFill>
                  <a:srgbClr val="FF0000"/>
                </a:solidFill>
                <a:latin typeface="+mn-lt"/>
              </a:rPr>
              <a:t>For example before providing treatment or meeting her care needs professionals must gain consent to maintain her dignity and independence (1). </a:t>
            </a:r>
          </a:p>
        </p:txBody>
      </p:sp>
      <p:sp>
        <p:nvSpPr>
          <p:cNvPr id="10" name="Rectangle 9"/>
          <p:cNvSpPr/>
          <p:nvPr/>
        </p:nvSpPr>
        <p:spPr>
          <a:xfrm>
            <a:off x="245882" y="73851"/>
            <a:ext cx="5972661" cy="369332"/>
          </a:xfrm>
          <a:prstGeom prst="rect">
            <a:avLst/>
          </a:prstGeom>
          <a:noFill/>
        </p:spPr>
        <p:txBody>
          <a:bodyPr vert="horz" wrap="square" lIns="91440" tIns="45720" rIns="91440" bIns="45720" rtlCol="0" anchor="ctr">
            <a:spAutoFit/>
          </a:bodyPr>
          <a:lstStyle/>
          <a:p>
            <a:pPr algn="ctr">
              <a:lnSpc>
                <a:spcPct val="90000"/>
              </a:lnSpc>
              <a:spcBef>
                <a:spcPct val="0"/>
              </a:spcBef>
            </a:pPr>
            <a:r>
              <a:rPr lang="en-GB" sz="2000" b="1" u="sng" dirty="0"/>
              <a:t>Promoting anti-discriminatory practice</a:t>
            </a:r>
            <a:endParaRPr lang="en-GB" sz="1600" b="1" u="sng" dirty="0"/>
          </a:p>
        </p:txBody>
      </p:sp>
      <p:pic>
        <p:nvPicPr>
          <p:cNvPr id="11" name="Picture 10"/>
          <p:cNvPicPr>
            <a:picLocks noChangeAspect="1"/>
          </p:cNvPicPr>
          <p:nvPr/>
        </p:nvPicPr>
        <p:blipFill>
          <a:blip r:embed="rId3"/>
          <a:stretch>
            <a:fillRect/>
          </a:stretch>
        </p:blipFill>
        <p:spPr>
          <a:xfrm>
            <a:off x="245882" y="709985"/>
            <a:ext cx="5512325" cy="2885604"/>
          </a:xfrm>
          <a:prstGeom prst="rect">
            <a:avLst/>
          </a:prstGeom>
        </p:spPr>
      </p:pic>
      <p:pic>
        <p:nvPicPr>
          <p:cNvPr id="12" name="Content Placeholder 3"/>
          <p:cNvPicPr>
            <a:picLocks noChangeAspect="1"/>
          </p:cNvPicPr>
          <p:nvPr/>
        </p:nvPicPr>
        <p:blipFill rotWithShape="1">
          <a:blip r:embed="rId4"/>
          <a:srcRect l="26258" t="40600" r="29398" b="49376"/>
          <a:stretch/>
        </p:blipFill>
        <p:spPr>
          <a:xfrm>
            <a:off x="245882" y="3966282"/>
            <a:ext cx="4888763" cy="621313"/>
          </a:xfrm>
          <a:prstGeom prst="rect">
            <a:avLst/>
          </a:prstGeom>
        </p:spPr>
      </p:pic>
      <p:sp>
        <p:nvSpPr>
          <p:cNvPr id="13" name="Rectangle 12"/>
          <p:cNvSpPr/>
          <p:nvPr/>
        </p:nvSpPr>
        <p:spPr>
          <a:xfrm>
            <a:off x="1461471" y="3498323"/>
            <a:ext cx="2640466" cy="261610"/>
          </a:xfrm>
          <a:prstGeom prst="rect">
            <a:avLst/>
          </a:prstGeom>
        </p:spPr>
        <p:txBody>
          <a:bodyPr wrap="none">
            <a:spAutoFit/>
          </a:bodyPr>
          <a:lstStyle/>
          <a:p>
            <a:r>
              <a:rPr lang="en-GB" sz="1100" dirty="0">
                <a:solidFill>
                  <a:srgbClr val="000000"/>
                </a:solidFill>
                <a:latin typeface="Comic Sans MS" panose="030F0702030302020204" pitchFamily="66" charset="0"/>
                <a:cs typeface="Calibri" panose="020F0502020204030204" pitchFamily="34" charset="0"/>
              </a:rPr>
              <a:t>e.g. hearing impairment adjustments. </a:t>
            </a:r>
          </a:p>
        </p:txBody>
      </p:sp>
      <p:sp>
        <p:nvSpPr>
          <p:cNvPr id="14" name="Rectangle 13"/>
          <p:cNvSpPr/>
          <p:nvPr/>
        </p:nvSpPr>
        <p:spPr>
          <a:xfrm>
            <a:off x="323534" y="4445339"/>
            <a:ext cx="5298111" cy="1569660"/>
          </a:xfrm>
          <a:prstGeom prst="rect">
            <a:avLst/>
          </a:prstGeom>
          <a:noFill/>
        </p:spPr>
        <p:txBody>
          <a:bodyPr wrap="square">
            <a:spAutoFit/>
          </a:bodyPr>
          <a:lstStyle/>
          <a:p>
            <a:pPr marL="228600" marR="0" lvl="0" indent="-228600" defTabSz="914400" eaLnBrk="1" fontAlgn="auto" latinLnBrk="0" hangingPunct="1">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To implement policies (1) </a:t>
            </a:r>
            <a:r>
              <a:rPr kumimoji="0" lang="en-GB" sz="1200" b="0" i="0" u="none" strike="noStrike" kern="0" cap="none" spc="0" normalizeH="0" baseline="0" noProof="0" dirty="0">
                <a:ln>
                  <a:noFill/>
                </a:ln>
                <a:solidFill>
                  <a:srgbClr val="FF0000"/>
                </a:solidFill>
                <a:effectLst/>
                <a:uLnTx/>
                <a:uFillTx/>
              </a:rPr>
              <a:t>ensure equality of care (1). </a:t>
            </a:r>
          </a:p>
          <a:p>
            <a:pPr marL="228600" marR="0" lvl="0" indent="-228600" defTabSz="914400" eaLnBrk="1" fontAlgn="auto" latinLnBrk="0" hangingPunct="1">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Adhere to codes of practice/professional guidelines (1) </a:t>
            </a:r>
            <a:r>
              <a:rPr kumimoji="0" lang="en-GB" sz="1200" b="0" i="0" u="none" strike="noStrike" kern="0" cap="none" spc="0" normalizeH="0" baseline="0" noProof="0" dirty="0">
                <a:ln>
                  <a:noFill/>
                </a:ln>
                <a:solidFill>
                  <a:srgbClr val="FF0000"/>
                </a:solidFill>
                <a:effectLst/>
                <a:uLnTx/>
                <a:uFillTx/>
              </a:rPr>
              <a:t>ensure good working practices (1). </a:t>
            </a:r>
          </a:p>
          <a:p>
            <a:pPr marL="228600" marR="0" lvl="0" indent="-228600" defTabSz="914400" eaLnBrk="1" fontAlgn="auto" latinLnBrk="0" hangingPunct="1">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Follow the Equality Act 2010 (1) </a:t>
            </a:r>
            <a:r>
              <a:rPr kumimoji="0" lang="en-GB" sz="1200" b="0" i="0" u="none" strike="noStrike" kern="0" cap="none" spc="0" normalizeH="0" baseline="0" noProof="0" dirty="0">
                <a:ln>
                  <a:noFill/>
                </a:ln>
                <a:solidFill>
                  <a:srgbClr val="FF0000"/>
                </a:solidFill>
                <a:effectLst/>
                <a:uLnTx/>
                <a:uFillTx/>
              </a:rPr>
              <a:t>promote rights (1). </a:t>
            </a:r>
          </a:p>
          <a:p>
            <a:pPr marL="228600" marR="0" lvl="0" indent="-228600" defTabSz="914400" eaLnBrk="1" fontAlgn="auto" latinLnBrk="0" hangingPunct="1">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Challenging direct/indirect discrimination (1) </a:t>
            </a:r>
            <a:r>
              <a:rPr kumimoji="0" lang="en-GB" sz="1200" b="0" i="0" u="none" strike="noStrike" kern="0" cap="none" spc="0" normalizeH="0" baseline="0" noProof="0" dirty="0">
                <a:ln>
                  <a:noFill/>
                </a:ln>
                <a:solidFill>
                  <a:srgbClr val="FF0000"/>
                </a:solidFill>
                <a:effectLst/>
                <a:uLnTx/>
                <a:uFillTx/>
              </a:rPr>
              <a:t>so Nicky feels valued and included (1). </a:t>
            </a:r>
          </a:p>
          <a:p>
            <a:pPr marL="228600" marR="0" lvl="0" indent="-228600" defTabSz="914400" eaLnBrk="1" fontAlgn="auto" latinLnBrk="0" hangingPunct="1">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Using communication strategies (1) </a:t>
            </a:r>
            <a:r>
              <a:rPr kumimoji="0" lang="en-GB" sz="1200" b="0" i="0" u="none" strike="noStrike" kern="0" cap="none" spc="0" normalizeH="0" baseline="0" noProof="0" dirty="0">
                <a:ln>
                  <a:noFill/>
                </a:ln>
                <a:solidFill>
                  <a:srgbClr val="FF0000"/>
                </a:solidFill>
                <a:effectLst/>
                <a:uLnTx/>
                <a:uFillTx/>
              </a:rPr>
              <a:t>to enable Nicky to express her choices (1). </a:t>
            </a:r>
          </a:p>
          <a:p>
            <a:pPr marL="228600" marR="0" lvl="0" indent="-228600" defTabSz="914400" eaLnBrk="1" fontAlgn="auto" latinLnBrk="0" hangingPunct="1">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Empowering Nicky (1) </a:t>
            </a:r>
            <a:r>
              <a:rPr kumimoji="0" lang="en-GB" sz="1200" b="0" i="0" u="none" strike="noStrike" kern="0" cap="none" spc="0" normalizeH="0" baseline="0" noProof="0" dirty="0">
                <a:ln>
                  <a:noFill/>
                </a:ln>
                <a:solidFill>
                  <a:srgbClr val="FF0000"/>
                </a:solidFill>
                <a:effectLst/>
                <a:uLnTx/>
                <a:uFillTx/>
              </a:rPr>
              <a:t>by promoting individualised care (1).</a:t>
            </a:r>
          </a:p>
        </p:txBody>
      </p:sp>
      <p:cxnSp>
        <p:nvCxnSpPr>
          <p:cNvPr id="15" name="Straight Connector 14"/>
          <p:cNvCxnSpPr/>
          <p:nvPr/>
        </p:nvCxnSpPr>
        <p:spPr>
          <a:xfrm>
            <a:off x="6278258" y="-93963"/>
            <a:ext cx="26372" cy="7027817"/>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990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7858" y="104503"/>
            <a:ext cx="5990582" cy="369332"/>
          </a:xfrm>
          <a:prstGeom prst="rect">
            <a:avLst/>
          </a:prstGeom>
          <a:noFill/>
        </p:spPr>
        <p:txBody>
          <a:bodyPr vert="horz" wrap="square" lIns="91440" tIns="45720" rIns="91440" bIns="45720" rtlCol="0" anchor="ctr">
            <a:spAutoFit/>
          </a:bodyPr>
          <a:lstStyle/>
          <a:p>
            <a:pPr algn="ctr">
              <a:lnSpc>
                <a:spcPct val="90000"/>
              </a:lnSpc>
              <a:spcBef>
                <a:spcPct val="0"/>
              </a:spcBef>
            </a:pPr>
            <a:r>
              <a:rPr lang="en-GB" sz="2000" b="1" u="sng" dirty="0"/>
              <a:t>Ensuring safety </a:t>
            </a:r>
            <a:endParaRPr lang="en-GB" sz="1600" i="1" u="sng" dirty="0"/>
          </a:p>
        </p:txBody>
      </p:sp>
      <p:pic>
        <p:nvPicPr>
          <p:cNvPr id="13" name="Picture 12"/>
          <p:cNvPicPr>
            <a:picLocks noChangeAspect="1"/>
          </p:cNvPicPr>
          <p:nvPr/>
        </p:nvPicPr>
        <p:blipFill>
          <a:blip r:embed="rId2"/>
          <a:stretch>
            <a:fillRect/>
          </a:stretch>
        </p:blipFill>
        <p:spPr>
          <a:xfrm>
            <a:off x="67851" y="473835"/>
            <a:ext cx="6090596" cy="3739267"/>
          </a:xfrm>
          <a:prstGeom prst="rect">
            <a:avLst/>
          </a:prstGeom>
        </p:spPr>
      </p:pic>
      <p:cxnSp>
        <p:nvCxnSpPr>
          <p:cNvPr id="24" name="Straight Connector 23"/>
          <p:cNvCxnSpPr/>
          <p:nvPr/>
        </p:nvCxnSpPr>
        <p:spPr>
          <a:xfrm>
            <a:off x="6108440" y="-169817"/>
            <a:ext cx="26372" cy="7027817"/>
          </a:xfrm>
          <a:prstGeom prst="line">
            <a:avLst/>
          </a:prstGeom>
          <a:ln w="12700"/>
        </p:spPr>
        <p:style>
          <a:lnRef idx="1">
            <a:schemeClr val="dk1"/>
          </a:lnRef>
          <a:fillRef idx="0">
            <a:schemeClr val="dk1"/>
          </a:fillRef>
          <a:effectRef idx="0">
            <a:schemeClr val="dk1"/>
          </a:effectRef>
          <a:fontRef idx="minor">
            <a:schemeClr val="tx1"/>
          </a:fontRef>
        </p:style>
      </p:cxnSp>
      <p:sp>
        <p:nvSpPr>
          <p:cNvPr id="26" name="Rectangle 25"/>
          <p:cNvSpPr/>
          <p:nvPr/>
        </p:nvSpPr>
        <p:spPr>
          <a:xfrm>
            <a:off x="5803040" y="149131"/>
            <a:ext cx="6721455" cy="341632"/>
          </a:xfrm>
          <a:prstGeom prst="rect">
            <a:avLst/>
          </a:prstGeom>
          <a:noFill/>
        </p:spPr>
        <p:txBody>
          <a:bodyPr vert="horz" wrap="square" lIns="91440" tIns="45720" rIns="91440" bIns="45720" rtlCol="0" anchor="ctr">
            <a:spAutoFit/>
          </a:bodyPr>
          <a:lstStyle/>
          <a:p>
            <a:pPr algn="ctr">
              <a:lnSpc>
                <a:spcPct val="90000"/>
              </a:lnSpc>
              <a:spcBef>
                <a:spcPct val="0"/>
              </a:spcBef>
            </a:pPr>
            <a:r>
              <a:rPr lang="en-GB" b="1" u="sng" dirty="0"/>
              <a:t>Information management/communication</a:t>
            </a:r>
          </a:p>
        </p:txBody>
      </p:sp>
      <p:sp>
        <p:nvSpPr>
          <p:cNvPr id="28" name="Rectangle 27"/>
          <p:cNvSpPr/>
          <p:nvPr/>
        </p:nvSpPr>
        <p:spPr>
          <a:xfrm>
            <a:off x="6482099" y="809712"/>
            <a:ext cx="5363336" cy="236406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a:solidFill>
                  <a:schemeClr val="tx1"/>
                </a:solidFill>
              </a:rPr>
              <a:t>treat information about patients with confidentiality </a:t>
            </a:r>
          </a:p>
          <a:p>
            <a:pPr marL="285750" indent="-285750">
              <a:buFont typeface="Arial" panose="020B0604020202020204" pitchFamily="34" charset="0"/>
              <a:buChar char="•"/>
            </a:pPr>
            <a:r>
              <a:rPr lang="en-GB" sz="1200" dirty="0">
                <a:solidFill>
                  <a:schemeClr val="tx1"/>
                </a:solidFill>
              </a:rPr>
              <a:t>communicate with relevant individuals </a:t>
            </a:r>
          </a:p>
          <a:p>
            <a:pPr marL="285750" indent="-285750">
              <a:buFont typeface="Arial" panose="020B0604020202020204" pitchFamily="34" charset="0"/>
              <a:buChar char="•"/>
            </a:pPr>
            <a:r>
              <a:rPr lang="en-GB" sz="1200" dirty="0">
                <a:solidFill>
                  <a:schemeClr val="tx1"/>
                </a:solidFill>
              </a:rPr>
              <a:t>pass on medical information, e.g. from GPs to hospital consultants where further treatment is needed </a:t>
            </a:r>
          </a:p>
          <a:p>
            <a:pPr marL="285750" indent="-285750">
              <a:buFont typeface="Arial" panose="020B0604020202020204" pitchFamily="34" charset="0"/>
              <a:buChar char="•"/>
            </a:pPr>
            <a:r>
              <a:rPr lang="en-GB" sz="1200" dirty="0">
                <a:solidFill>
                  <a:schemeClr val="tx1"/>
                </a:solidFill>
              </a:rPr>
              <a:t>obtain permission when information about is shared </a:t>
            </a:r>
          </a:p>
          <a:p>
            <a:pPr marL="285750" indent="-285750">
              <a:buFont typeface="Arial" panose="020B0604020202020204" pitchFamily="34" charset="0"/>
              <a:buChar char="•"/>
            </a:pPr>
            <a:r>
              <a:rPr lang="en-GB" sz="1200" dirty="0">
                <a:solidFill>
                  <a:schemeClr val="tx1"/>
                </a:solidFill>
              </a:rPr>
              <a:t>share information in a way people understand according to their needs (alternative forms)</a:t>
            </a:r>
          </a:p>
          <a:p>
            <a:pPr marL="285750" indent="-285750">
              <a:buFont typeface="Arial" panose="020B0604020202020204" pitchFamily="34" charset="0"/>
              <a:buChar char="•"/>
            </a:pPr>
            <a:r>
              <a:rPr lang="en-GB" sz="1200" dirty="0">
                <a:solidFill>
                  <a:schemeClr val="tx1"/>
                </a:solidFill>
              </a:rPr>
              <a:t>respect the legal responsibilities of disclosing information/data protection </a:t>
            </a:r>
          </a:p>
          <a:p>
            <a:pPr marL="285750" indent="-285750">
              <a:buFont typeface="Arial" panose="020B0604020202020204" pitchFamily="34" charset="0"/>
              <a:buChar char="•"/>
            </a:pPr>
            <a:r>
              <a:rPr lang="en-GB" sz="1200" dirty="0">
                <a:solidFill>
                  <a:schemeClr val="tx1"/>
                </a:solidFill>
              </a:rPr>
              <a:t>follow policies and procedures </a:t>
            </a:r>
          </a:p>
          <a:p>
            <a:pPr marL="285750" indent="-285750">
              <a:buFont typeface="Arial" panose="020B0604020202020204" pitchFamily="34" charset="0"/>
              <a:buChar char="•"/>
            </a:pPr>
            <a:r>
              <a:rPr lang="en-GB" sz="1200" dirty="0">
                <a:solidFill>
                  <a:schemeClr val="tx1"/>
                </a:solidFill>
              </a:rPr>
              <a:t>implement protection measures, e.g. for those who are the focus of the information and the professionals who manage the cases.  </a:t>
            </a:r>
          </a:p>
        </p:txBody>
      </p:sp>
      <p:pic>
        <p:nvPicPr>
          <p:cNvPr id="2" name="Picture 1"/>
          <p:cNvPicPr>
            <a:picLocks noChangeAspect="1"/>
          </p:cNvPicPr>
          <p:nvPr/>
        </p:nvPicPr>
        <p:blipFill>
          <a:blip r:embed="rId3"/>
          <a:stretch>
            <a:fillRect/>
          </a:stretch>
        </p:blipFill>
        <p:spPr>
          <a:xfrm>
            <a:off x="7677692" y="3955633"/>
            <a:ext cx="3413957" cy="2560468"/>
          </a:xfrm>
          <a:prstGeom prst="rect">
            <a:avLst/>
          </a:prstGeom>
        </p:spPr>
      </p:pic>
      <p:pic>
        <p:nvPicPr>
          <p:cNvPr id="8" name="Picture 7"/>
          <p:cNvPicPr>
            <a:picLocks noChangeAspect="1"/>
          </p:cNvPicPr>
          <p:nvPr/>
        </p:nvPicPr>
        <p:blipFill rotWithShape="1">
          <a:blip r:embed="rId4"/>
          <a:srcRect l="15416" t="36821" r="24333" b="48130"/>
          <a:stretch/>
        </p:blipFill>
        <p:spPr>
          <a:xfrm>
            <a:off x="7172804" y="3449883"/>
            <a:ext cx="4423735" cy="593885"/>
          </a:xfrm>
          <a:prstGeom prst="rect">
            <a:avLst/>
          </a:prstGeom>
        </p:spPr>
      </p:pic>
      <p:sp>
        <p:nvSpPr>
          <p:cNvPr id="3" name="Rectangle 2"/>
          <p:cNvSpPr/>
          <p:nvPr/>
        </p:nvSpPr>
        <p:spPr>
          <a:xfrm>
            <a:off x="314892" y="4213102"/>
            <a:ext cx="6096000" cy="2677656"/>
          </a:xfrm>
          <a:prstGeom prst="rect">
            <a:avLst/>
          </a:prstGeom>
        </p:spPr>
        <p:txBody>
          <a:bodyPr>
            <a:spAutoFit/>
          </a:bodyPr>
          <a:lstStyle/>
          <a:p>
            <a:r>
              <a:rPr lang="en-GB" sz="1200" b="1" u="sng" dirty="0">
                <a:solidFill>
                  <a:srgbClr val="000000"/>
                </a:solidFill>
              </a:rPr>
              <a:t>Explain</a:t>
            </a:r>
            <a:r>
              <a:rPr lang="en-GB" sz="1200" dirty="0">
                <a:solidFill>
                  <a:srgbClr val="000000"/>
                </a:solidFill>
              </a:rPr>
              <a:t> how Jake can be kept safe while in hospital. </a:t>
            </a:r>
            <a:r>
              <a:rPr lang="en-GB" sz="1200" b="1" dirty="0"/>
              <a:t>(6)</a:t>
            </a:r>
          </a:p>
          <a:p>
            <a:endParaRPr lang="en-GB" sz="1200" b="1" dirty="0"/>
          </a:p>
          <a:p>
            <a:pPr marL="171450" indent="-171450">
              <a:buFont typeface="Arial" panose="020B0604020202020204" pitchFamily="34" charset="0"/>
              <a:buChar char="•"/>
            </a:pPr>
            <a:r>
              <a:rPr lang="en-GB" sz="1200" dirty="0"/>
              <a:t>Risk assessments. </a:t>
            </a:r>
          </a:p>
          <a:p>
            <a:pPr marL="171450" indent="-171450">
              <a:buFont typeface="Arial" panose="020B0604020202020204" pitchFamily="34" charset="0"/>
              <a:buChar char="•"/>
            </a:pPr>
            <a:r>
              <a:rPr lang="en-GB" sz="1200" dirty="0"/>
              <a:t>Following policies and procedures. </a:t>
            </a:r>
          </a:p>
          <a:p>
            <a:pPr marL="171450" indent="-171450">
              <a:buFont typeface="Arial" panose="020B0604020202020204" pitchFamily="34" charset="0"/>
              <a:buChar char="•"/>
            </a:pPr>
            <a:r>
              <a:rPr lang="en-GB" sz="1200" dirty="0"/>
              <a:t>Safeguarding and protecting from abuse. </a:t>
            </a:r>
          </a:p>
          <a:p>
            <a:pPr marL="171450" indent="-171450">
              <a:buFont typeface="Arial" panose="020B0604020202020204" pitchFamily="34" charset="0"/>
              <a:buChar char="•"/>
            </a:pPr>
            <a:r>
              <a:rPr lang="en-GB" sz="1200" dirty="0"/>
              <a:t>Regular training for staff. </a:t>
            </a:r>
          </a:p>
          <a:p>
            <a:pPr marL="171450" indent="-171450">
              <a:buFont typeface="Arial" panose="020B0604020202020204" pitchFamily="34" charset="0"/>
              <a:buChar char="•"/>
            </a:pPr>
            <a:r>
              <a:rPr lang="en-GB" sz="1200" dirty="0"/>
              <a:t>Monitoring of staff including regular line management meetings. </a:t>
            </a:r>
          </a:p>
          <a:p>
            <a:pPr marL="171450" indent="-171450">
              <a:buFont typeface="Arial" panose="020B0604020202020204" pitchFamily="34" charset="0"/>
              <a:buChar char="•"/>
            </a:pPr>
            <a:r>
              <a:rPr lang="en-GB" sz="1200" dirty="0"/>
              <a:t>Monitoring visitors to the ward. </a:t>
            </a:r>
          </a:p>
          <a:p>
            <a:pPr marL="171450" indent="-171450">
              <a:buFont typeface="Arial" panose="020B0604020202020204" pitchFamily="34" charset="0"/>
              <a:buChar char="•"/>
            </a:pPr>
            <a:r>
              <a:rPr lang="en-GB" sz="1200" dirty="0"/>
              <a:t>Effective complaints and whistleblowing procedures. </a:t>
            </a:r>
          </a:p>
          <a:p>
            <a:pPr marL="171450" indent="-171450">
              <a:buFont typeface="Arial" panose="020B0604020202020204" pitchFamily="34" charset="0"/>
              <a:buChar char="•"/>
            </a:pPr>
            <a:r>
              <a:rPr lang="en-GB" sz="1200" dirty="0"/>
              <a:t>Monitoring infection control procedures. </a:t>
            </a:r>
          </a:p>
          <a:p>
            <a:pPr marL="171450" indent="-171450">
              <a:buFont typeface="Arial" panose="020B0604020202020204" pitchFamily="34" charset="0"/>
              <a:buChar char="•"/>
            </a:pPr>
            <a:r>
              <a:rPr lang="en-GB" sz="1200" dirty="0"/>
              <a:t>Ensure adequate PPE provided. </a:t>
            </a:r>
          </a:p>
          <a:p>
            <a:pPr marL="171450" indent="-171450">
              <a:buFont typeface="Arial" panose="020B0604020202020204" pitchFamily="34" charset="0"/>
              <a:buChar char="•"/>
            </a:pPr>
            <a:r>
              <a:rPr lang="en-GB" sz="1200" dirty="0"/>
              <a:t>Confidentiality procedures followed – involve parents. </a:t>
            </a:r>
          </a:p>
          <a:p>
            <a:pPr marL="171450" indent="-171450">
              <a:buFont typeface="Arial" panose="020B0604020202020204" pitchFamily="34" charset="0"/>
              <a:buChar char="•"/>
            </a:pPr>
            <a:r>
              <a:rPr lang="en-GB" sz="1200" dirty="0"/>
              <a:t>Accurate records maintained. 	</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229901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1821" y="41962"/>
            <a:ext cx="9185950" cy="646331"/>
          </a:xfrm>
          <a:prstGeom prst="rect">
            <a:avLst/>
          </a:prstGeom>
          <a:noFill/>
        </p:spPr>
        <p:txBody>
          <a:bodyPr vert="horz" wrap="square" lIns="91440" tIns="45720" rIns="91440" bIns="45720" rtlCol="0" anchor="ctr">
            <a:spAutoFit/>
          </a:bodyPr>
          <a:lstStyle/>
          <a:p>
            <a:pPr algn="ctr">
              <a:lnSpc>
                <a:spcPct val="90000"/>
              </a:lnSpc>
              <a:spcBef>
                <a:spcPct val="0"/>
              </a:spcBef>
            </a:pPr>
            <a:endParaRPr lang="en-GB" sz="2000" b="1" u="sng" dirty="0"/>
          </a:p>
          <a:p>
            <a:pPr algn="ctr">
              <a:lnSpc>
                <a:spcPct val="90000"/>
              </a:lnSpc>
              <a:spcBef>
                <a:spcPct val="0"/>
              </a:spcBef>
            </a:pPr>
            <a:r>
              <a:rPr lang="en-GB" sz="2000" b="1" u="sng" dirty="0"/>
              <a:t>Multidisciplinary working in the health and social care sector </a:t>
            </a:r>
            <a:endParaRPr lang="en-GB" dirty="0"/>
          </a:p>
        </p:txBody>
      </p:sp>
      <p:sp>
        <p:nvSpPr>
          <p:cNvPr id="7" name="Content Placeholder 2"/>
          <p:cNvSpPr txBox="1">
            <a:spLocks/>
          </p:cNvSpPr>
          <p:nvPr/>
        </p:nvSpPr>
        <p:spPr>
          <a:xfrm>
            <a:off x="557671" y="932214"/>
            <a:ext cx="6033629" cy="5379686"/>
          </a:xfrm>
          <a:prstGeom prst="rect">
            <a:avLst/>
          </a:prstGeom>
          <a:solidFill>
            <a:srgbClr val="FFFF00"/>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omic Sans MS" panose="030F0702030302020204" pitchFamily="66"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omic Sans MS" panose="030F0702030302020204" pitchFamily="66"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omic Sans MS" panose="030F0702030302020204" pitchFamily="66"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omic Sans MS" panose="030F0702030302020204" pitchFamily="66"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400" b="1" dirty="0">
                <a:latin typeface="+mn-lt"/>
              </a:rPr>
              <a:t>Q How can multidisciplinary team can support service users: </a:t>
            </a:r>
          </a:p>
          <a:p>
            <a:r>
              <a:rPr lang="en-GB" sz="1400" dirty="0">
                <a:latin typeface="+mn-lt"/>
              </a:rPr>
              <a:t>The need for joined-up working with other service providers.</a:t>
            </a:r>
          </a:p>
          <a:p>
            <a:r>
              <a:rPr lang="en-GB" sz="1400" dirty="0">
                <a:latin typeface="+mn-lt"/>
              </a:rPr>
              <a:t>Range of specialists involved to meet all needs. </a:t>
            </a:r>
          </a:p>
          <a:p>
            <a:r>
              <a:rPr lang="en-GB" sz="1400" dirty="0">
                <a:latin typeface="+mn-lt"/>
              </a:rPr>
              <a:t>Holistic care ensuring all areas of support are addressed. </a:t>
            </a:r>
          </a:p>
          <a:p>
            <a:r>
              <a:rPr lang="en-GB" sz="1400" dirty="0">
                <a:latin typeface="+mn-lt"/>
              </a:rPr>
              <a:t>Ensures gaps in provision are addressed. </a:t>
            </a:r>
          </a:p>
          <a:p>
            <a:r>
              <a:rPr lang="en-GB" sz="1400" dirty="0">
                <a:latin typeface="+mn-lt"/>
              </a:rPr>
              <a:t>Ensure that service user is involved in planning and decision making. </a:t>
            </a:r>
          </a:p>
          <a:p>
            <a:r>
              <a:rPr lang="en-GB" sz="1400" dirty="0">
                <a:latin typeface="+mn-lt"/>
              </a:rPr>
              <a:t>Provide access to an advocate to ensure service user can voice preferences and choices. </a:t>
            </a:r>
          </a:p>
          <a:p>
            <a:r>
              <a:rPr lang="en-GB" sz="1400" dirty="0">
                <a:latin typeface="+mn-lt"/>
              </a:rPr>
              <a:t>Review of care plans to monitor the effectiveness and make appropriate changes. </a:t>
            </a:r>
          </a:p>
          <a:p>
            <a:pPr>
              <a:lnSpc>
                <a:spcPct val="100000"/>
              </a:lnSpc>
            </a:pPr>
            <a:r>
              <a:rPr lang="en-GB" sz="1400" dirty="0">
                <a:latin typeface="+mn-lt"/>
              </a:rPr>
              <a:t>Promote their rights. </a:t>
            </a:r>
          </a:p>
          <a:p>
            <a:pPr>
              <a:lnSpc>
                <a:spcPct val="100000"/>
              </a:lnSpc>
            </a:pPr>
            <a:r>
              <a:rPr lang="en-GB" sz="1400" dirty="0">
                <a:latin typeface="+mn-lt"/>
              </a:rPr>
              <a:t>Assessment identifying the different needs that can be effectively met by multidisciplinary working.</a:t>
            </a:r>
          </a:p>
          <a:p>
            <a:pPr>
              <a:lnSpc>
                <a:spcPct val="100000"/>
              </a:lnSpc>
            </a:pPr>
            <a:r>
              <a:rPr lang="en-GB" sz="1400" dirty="0">
                <a:latin typeface="+mn-lt"/>
              </a:rPr>
              <a:t>Care planning cycle, monitoring and regular reviews.</a:t>
            </a:r>
          </a:p>
          <a:p>
            <a:pPr>
              <a:lnSpc>
                <a:spcPct val="100000"/>
              </a:lnSpc>
            </a:pPr>
            <a:r>
              <a:rPr lang="en-GB" sz="1400" dirty="0">
                <a:latin typeface="+mn-lt"/>
              </a:rPr>
              <a:t>Problems may include gaps in services, professional conflicts, poor communication, lack of a seamless service, inadequate funding.</a:t>
            </a:r>
          </a:p>
          <a:p>
            <a:endParaRPr lang="en-GB" dirty="0"/>
          </a:p>
          <a:p>
            <a:pPr marL="0" indent="0">
              <a:buFont typeface="Arial" panose="020B0604020202020204" pitchFamily="34" charset="0"/>
              <a:buNone/>
            </a:pPr>
            <a:endParaRPr lang="en-GB" dirty="0"/>
          </a:p>
          <a:p>
            <a:endParaRPr lang="en-GB" dirty="0"/>
          </a:p>
        </p:txBody>
      </p:sp>
    </p:spTree>
    <p:extLst>
      <p:ext uri="{BB962C8B-B14F-4D97-AF65-F5344CB8AC3E}">
        <p14:creationId xmlns:p14="http://schemas.microsoft.com/office/powerpoint/2010/main" val="343209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410" y="199511"/>
            <a:ext cx="11069179" cy="369332"/>
          </a:xfrm>
          <a:prstGeom prst="rect">
            <a:avLst/>
          </a:prstGeom>
          <a:noFill/>
        </p:spPr>
        <p:txBody>
          <a:bodyPr vert="horz" wrap="square" lIns="91440" tIns="45720" rIns="91440" bIns="45720" rtlCol="0" anchor="ctr">
            <a:spAutoFit/>
          </a:bodyPr>
          <a:lstStyle/>
          <a:p>
            <a:pPr algn="ctr">
              <a:lnSpc>
                <a:spcPct val="90000"/>
              </a:lnSpc>
              <a:spcBef>
                <a:spcPct val="0"/>
              </a:spcBef>
            </a:pPr>
            <a:r>
              <a:rPr lang="en-GB" sz="2000" b="1" u="sng" dirty="0"/>
              <a:t>Monitoring the work of people in health and social care settings</a:t>
            </a:r>
          </a:p>
        </p:txBody>
      </p:sp>
      <p:graphicFrame>
        <p:nvGraphicFramePr>
          <p:cNvPr id="5" name="Table 4"/>
          <p:cNvGraphicFramePr>
            <a:graphicFrameLocks noGrp="1"/>
          </p:cNvGraphicFramePr>
          <p:nvPr>
            <p:extLst>
              <p:ext uri="{D42A27DB-BD31-4B8C-83A1-F6EECF244321}">
                <p14:modId xmlns:p14="http://schemas.microsoft.com/office/powerpoint/2010/main" val="3799000760"/>
              </p:ext>
            </p:extLst>
          </p:nvPr>
        </p:nvGraphicFramePr>
        <p:xfrm>
          <a:off x="307410" y="840740"/>
          <a:ext cx="7350690" cy="4846320"/>
        </p:xfrm>
        <a:graphic>
          <a:graphicData uri="http://schemas.openxmlformats.org/drawingml/2006/table">
            <a:tbl>
              <a:tblPr firstRow="1" bandRow="1">
                <a:tableStyleId>{5C22544A-7EE6-4342-B048-85BDC9FD1C3A}</a:tableStyleId>
              </a:tblPr>
              <a:tblGrid>
                <a:gridCol w="1472191">
                  <a:extLst>
                    <a:ext uri="{9D8B030D-6E8A-4147-A177-3AD203B41FA5}">
                      <a16:colId xmlns:a16="http://schemas.microsoft.com/office/drawing/2014/main" val="1265394841"/>
                    </a:ext>
                  </a:extLst>
                </a:gridCol>
                <a:gridCol w="5878499">
                  <a:extLst>
                    <a:ext uri="{9D8B030D-6E8A-4147-A177-3AD203B41FA5}">
                      <a16:colId xmlns:a16="http://schemas.microsoft.com/office/drawing/2014/main" val="1261839233"/>
                    </a:ext>
                  </a:extLst>
                </a:gridCol>
              </a:tblGrid>
              <a:tr h="5341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Line management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Hierarchical organisations/</a:t>
                      </a:r>
                      <a:r>
                        <a:rPr lang="en-GB" sz="1200" b="0" baseline="0" dirty="0">
                          <a:solidFill>
                            <a:schemeClr val="tx1"/>
                          </a:solidFill>
                        </a:rPr>
                        <a:t> </a:t>
                      </a:r>
                      <a:r>
                        <a:rPr lang="en-GB" sz="1200" b="0" dirty="0">
                          <a:solidFill>
                            <a:schemeClr val="tx1"/>
                          </a:solidFill>
                        </a:rPr>
                        <a:t>work is monitored by senior members of staff/</a:t>
                      </a:r>
                      <a:r>
                        <a:rPr lang="en-GB" sz="1200" b="0" baseline="0" dirty="0">
                          <a:solidFill>
                            <a:schemeClr val="tx1"/>
                          </a:solidFill>
                        </a:rPr>
                        <a:t> Line management meetings/ observations from senior staff or line </a:t>
                      </a:r>
                      <a:r>
                        <a:rPr lang="en-GB" sz="1200" b="0" kern="1200" baseline="0" dirty="0">
                          <a:solidFill>
                            <a:schemeClr val="tx1"/>
                          </a:solidFill>
                          <a:latin typeface="+mn-lt"/>
                          <a:ea typeface="+mn-ea"/>
                          <a:cs typeface="+mn-cs"/>
                        </a:rPr>
                        <a:t>manager. </a:t>
                      </a:r>
                    </a:p>
                    <a:p>
                      <a:r>
                        <a:rPr lang="en-GB" sz="1200" b="0" kern="1200" baseline="0" dirty="0">
                          <a:solidFill>
                            <a:schemeClr val="tx1"/>
                          </a:solidFill>
                          <a:latin typeface="+mn-lt"/>
                          <a:ea typeface="+mn-ea"/>
                          <a:cs typeface="+mn-cs"/>
                        </a:rPr>
                        <a:t>1. If staff performance falls short of the practice expected - line managers responsibility to address 1. First instance – may be an informal conversation or warning</a:t>
                      </a:r>
                    </a:p>
                    <a:p>
                      <a:r>
                        <a:rPr lang="en-GB" sz="1200" b="0" kern="1200" baseline="0" dirty="0">
                          <a:solidFill>
                            <a:schemeClr val="tx1"/>
                          </a:solidFill>
                          <a:latin typeface="+mn-lt"/>
                          <a:ea typeface="+mn-ea"/>
                          <a:cs typeface="+mn-cs"/>
                        </a:rPr>
                        <a:t>2. If the concerns are serious or there is no improvement in performance more formal action may be taken which could finally lead to suspension or dismissal.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54223"/>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External inspection by relevant agencies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Care Quality Commission (CQC) – </a:t>
                      </a:r>
                      <a:r>
                        <a:rPr lang="en-GB" sz="1200" b="0" dirty="0"/>
                        <a:t>Inspect</a:t>
                      </a:r>
                      <a:r>
                        <a:rPr lang="en-GB" sz="1200" b="0" baseline="0" dirty="0"/>
                        <a:t> </a:t>
                      </a:r>
                      <a:r>
                        <a:rPr lang="en-GB" sz="1200" b="0" dirty="0"/>
                        <a:t>health and care </a:t>
                      </a:r>
                      <a:r>
                        <a:rPr lang="en-GB" sz="1200" dirty="0"/>
                        <a:t>provision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chemeClr val="tx1"/>
                          </a:solidFill>
                        </a:rPr>
                        <a:t>Ofsted</a:t>
                      </a:r>
                      <a:r>
                        <a:rPr lang="en-GB" sz="1200" dirty="0">
                          <a:solidFill>
                            <a:schemeClr val="tx1"/>
                          </a:solidFill>
                        </a:rPr>
                        <a:t> – Inspect</a:t>
                      </a:r>
                      <a:r>
                        <a:rPr lang="en-GB" sz="1200" baseline="0" dirty="0">
                          <a:solidFill>
                            <a:schemeClr val="tx1"/>
                          </a:solidFill>
                        </a:rPr>
                        <a:t> </a:t>
                      </a:r>
                      <a:r>
                        <a:rPr lang="en-GB" sz="1200" dirty="0"/>
                        <a:t>Early years and education services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533216"/>
                  </a:ext>
                </a:extLst>
              </a:tr>
              <a:tr h="5341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Whistleblowing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200" dirty="0"/>
                        <a:t>When a member of staff is aware that the quality of care at their workplace is dangerously poor and reports this to bring about change. </a:t>
                      </a:r>
                    </a:p>
                    <a:p>
                      <a:r>
                        <a:rPr lang="en-GB" sz="1200" dirty="0"/>
                        <a:t>Inform the press or another powerful organisation outside the setting – police or professional body – CQC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2998907"/>
                  </a:ext>
                </a:extLst>
              </a:tr>
              <a:tr h="5147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Service user feedback</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85750" indent="-285750">
                        <a:buFont typeface="Arial" panose="020B0604020202020204" pitchFamily="34" charset="0"/>
                        <a:buChar char="•"/>
                      </a:pPr>
                      <a:r>
                        <a:rPr lang="en-GB" sz="1200" dirty="0"/>
                        <a:t>Regular meetings for service users to report concerns and share ideas for the improvement of provision </a:t>
                      </a:r>
                    </a:p>
                    <a:p>
                      <a:pPr marL="285750" indent="-285750">
                        <a:buFont typeface="Arial" panose="020B0604020202020204" pitchFamily="34" charset="0"/>
                        <a:buChar char="•"/>
                      </a:pPr>
                      <a:r>
                        <a:rPr lang="en-GB" sz="1200" dirty="0"/>
                        <a:t>In a large setting - may be a committee that represents the views and interest of the service users  e.g. parents and carers association at a pre-school setting. </a:t>
                      </a:r>
                    </a:p>
                    <a:p>
                      <a:pPr marL="285750" indent="-285750">
                        <a:buFont typeface="Arial" panose="020B0604020202020204" pitchFamily="34" charset="0"/>
                        <a:buChar char="•"/>
                      </a:pPr>
                      <a:r>
                        <a:rPr lang="en-GB" sz="1200" dirty="0"/>
                        <a:t>a suggestion box</a:t>
                      </a:r>
                    </a:p>
                    <a:p>
                      <a:pPr marL="285750" indent="-285750">
                        <a:buFont typeface="Arial" panose="020B0604020202020204" pitchFamily="34" charset="0"/>
                        <a:buChar char="•"/>
                      </a:pPr>
                      <a:r>
                        <a:rPr lang="en-GB" sz="1200" dirty="0"/>
                        <a:t>A private meeting might be organised with a manger or person in charge of the setting</a:t>
                      </a:r>
                    </a:p>
                    <a:p>
                      <a:pPr marL="285750" indent="-285750">
                        <a:buFont typeface="Arial" panose="020B0604020202020204" pitchFamily="34" charset="0"/>
                        <a:buChar char="•"/>
                      </a:pPr>
                      <a:r>
                        <a:rPr lang="en-GB" sz="1200" dirty="0"/>
                        <a:t>Service users reporting good practice or areas of concern to the external agencies e.g. Ofsted or CQC.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532479"/>
                  </a:ext>
                </a:extLst>
              </a:tr>
              <a:tr h="5341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Criminal investigations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200" b="0" kern="1200" baseline="0" dirty="0">
                          <a:solidFill>
                            <a:schemeClr val="tx1"/>
                          </a:solidFill>
                          <a:latin typeface="+mn-lt"/>
                          <a:ea typeface="+mn-ea"/>
                          <a:cs typeface="+mn-cs"/>
                        </a:rPr>
                        <a:t>In extreme circumstance such:</a:t>
                      </a:r>
                    </a:p>
                    <a:p>
                      <a:pPr marL="628650" lvl="1" indent="-285750">
                        <a:buFont typeface="Arial" panose="020B0604020202020204" pitchFamily="34" charset="0"/>
                        <a:buChar char="•"/>
                      </a:pPr>
                      <a:r>
                        <a:rPr lang="en-GB" sz="1200" b="0" kern="1200" baseline="0" dirty="0">
                          <a:solidFill>
                            <a:schemeClr val="tx1"/>
                          </a:solidFill>
                          <a:latin typeface="+mn-lt"/>
                          <a:ea typeface="+mn-ea"/>
                          <a:cs typeface="+mn-cs"/>
                        </a:rPr>
                        <a:t>as cases of sexual, physical, financial or emotion abuse/ </a:t>
                      </a:r>
                    </a:p>
                    <a:p>
                      <a:pPr marL="628650" lvl="1" indent="-285750">
                        <a:buFont typeface="Arial" panose="020B0604020202020204" pitchFamily="34" charset="0"/>
                        <a:buChar char="•"/>
                      </a:pPr>
                      <a:r>
                        <a:rPr lang="en-GB" sz="1200" b="0" kern="1200" baseline="0" dirty="0">
                          <a:solidFill>
                            <a:schemeClr val="tx1"/>
                          </a:solidFill>
                          <a:latin typeface="+mn-lt"/>
                          <a:ea typeface="+mn-ea"/>
                          <a:cs typeface="+mn-cs"/>
                        </a:rPr>
                        <a:t>when it is suspected that criminal law has been broken </a:t>
                      </a:r>
                    </a:p>
                    <a:p>
                      <a:r>
                        <a:rPr lang="en-GB" sz="1200" b="0" kern="1200" baseline="0" dirty="0">
                          <a:solidFill>
                            <a:schemeClr val="tx1"/>
                          </a:solidFill>
                          <a:latin typeface="+mn-lt"/>
                          <a:ea typeface="+mn-ea"/>
                          <a:cs typeface="+mn-cs"/>
                        </a:rPr>
                        <a:t>The police will investigate.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7984783"/>
                  </a:ext>
                </a:extLst>
              </a:tr>
            </a:tbl>
          </a:graphicData>
        </a:graphic>
      </p:graphicFrame>
      <p:pic>
        <p:nvPicPr>
          <p:cNvPr id="7" name="Picture 6"/>
          <p:cNvPicPr>
            <a:picLocks noChangeAspect="1"/>
          </p:cNvPicPr>
          <p:nvPr/>
        </p:nvPicPr>
        <p:blipFill rotWithShape="1">
          <a:blip r:embed="rId2"/>
          <a:srcRect l="17105" t="52430" r="42210" b="41220"/>
          <a:stretch/>
        </p:blipFill>
        <p:spPr>
          <a:xfrm>
            <a:off x="7833933" y="955041"/>
            <a:ext cx="4168502" cy="365760"/>
          </a:xfrm>
          <a:prstGeom prst="rect">
            <a:avLst/>
          </a:prstGeom>
          <a:ln>
            <a:solidFill>
              <a:schemeClr val="tx1"/>
            </a:solidFill>
          </a:ln>
        </p:spPr>
      </p:pic>
      <p:sp>
        <p:nvSpPr>
          <p:cNvPr id="8" name="Content Placeholder 2"/>
          <p:cNvSpPr>
            <a:spLocks noGrp="1"/>
          </p:cNvSpPr>
          <p:nvPr>
            <p:ph idx="1"/>
          </p:nvPr>
        </p:nvSpPr>
        <p:spPr>
          <a:xfrm>
            <a:off x="7833933" y="1335722"/>
            <a:ext cx="4064000" cy="3248978"/>
          </a:xfrm>
          <a:solidFill>
            <a:srgbClr val="FFFF00"/>
          </a:solidFill>
        </p:spPr>
        <p:txBody>
          <a:bodyPr>
            <a:normAutofit/>
          </a:bodyPr>
          <a:lstStyle/>
          <a:p>
            <a:endParaRPr lang="en-GB" sz="1200" dirty="0">
              <a:latin typeface="+mn-lt"/>
            </a:endParaRPr>
          </a:p>
          <a:p>
            <a:r>
              <a:rPr lang="en-GB" sz="1200" dirty="0">
                <a:latin typeface="+mn-lt"/>
              </a:rPr>
              <a:t>Service user feedback to improve provision so there is sufficient staffing and resources in place to meet needs. </a:t>
            </a:r>
          </a:p>
          <a:p>
            <a:r>
              <a:rPr lang="en-GB" sz="1200" dirty="0">
                <a:latin typeface="+mn-lt"/>
              </a:rPr>
              <a:t>External inspection by relevant agencies e.g. CQC to check that staff understand how to implement the hospital’s policies. </a:t>
            </a:r>
          </a:p>
          <a:p>
            <a:r>
              <a:rPr lang="en-GB" sz="1200" dirty="0">
                <a:latin typeface="+mn-lt"/>
              </a:rPr>
              <a:t>Staff have access to relevant continuous professional development. </a:t>
            </a:r>
          </a:p>
          <a:p>
            <a:r>
              <a:rPr lang="en-GB" sz="1200" dirty="0">
                <a:latin typeface="+mn-lt"/>
              </a:rPr>
              <a:t>Complaints investigated promptly and properly. </a:t>
            </a:r>
          </a:p>
          <a:p>
            <a:r>
              <a:rPr lang="en-GB" sz="1200" dirty="0">
                <a:latin typeface="+mn-lt"/>
              </a:rPr>
              <a:t>Whistleblowing encouraged. </a:t>
            </a:r>
          </a:p>
          <a:p>
            <a:r>
              <a:rPr lang="en-GB" sz="1200" dirty="0">
                <a:latin typeface="+mn-lt"/>
              </a:rPr>
              <a:t>Line management with a staff appraisal system to monitor the quality of the work undertaken and any additional training needs. </a:t>
            </a:r>
          </a:p>
          <a:p>
            <a:r>
              <a:rPr lang="en-GB" sz="1200" dirty="0">
                <a:latin typeface="+mn-lt"/>
              </a:rPr>
              <a:t> CCTV </a:t>
            </a:r>
          </a:p>
          <a:p>
            <a:pPr marL="0" indent="0">
              <a:buNone/>
            </a:pPr>
            <a:endParaRPr lang="en-GB" sz="1200" dirty="0">
              <a:latin typeface="+mn-lt"/>
            </a:endParaRPr>
          </a:p>
        </p:txBody>
      </p:sp>
    </p:spTree>
    <p:extLst>
      <p:ext uri="{BB962C8B-B14F-4D97-AF65-F5344CB8AC3E}">
        <p14:creationId xmlns:p14="http://schemas.microsoft.com/office/powerpoint/2010/main" val="417091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913" y="855182"/>
            <a:ext cx="5641086" cy="4003258"/>
          </a:xfrm>
          <a:solidFill>
            <a:srgbClr val="FFC000"/>
          </a:solidFill>
        </p:spPr>
        <p:txBody>
          <a:bodyPr>
            <a:noAutofit/>
          </a:bodyPr>
          <a:lstStyle/>
          <a:p>
            <a:r>
              <a:rPr lang="en-GB" sz="1200" dirty="0">
                <a:latin typeface="+mn-lt"/>
                <a:cs typeface="Calibri" panose="020F0502020204030204" pitchFamily="34" charset="0"/>
              </a:rPr>
              <a:t>Cognitive barriers - Not understanding the information that is provided. </a:t>
            </a:r>
          </a:p>
          <a:p>
            <a:r>
              <a:rPr lang="en-GB" sz="1200" dirty="0">
                <a:latin typeface="+mn-lt"/>
                <a:cs typeface="Calibri" panose="020F0502020204030204" pitchFamily="34" charset="0"/>
              </a:rPr>
              <a:t>Perception issues – lack of accurate information and support. </a:t>
            </a:r>
          </a:p>
          <a:p>
            <a:r>
              <a:rPr lang="en-GB" sz="1200" dirty="0">
                <a:latin typeface="+mn-lt"/>
              </a:rPr>
              <a:t>Psychological/emotional barriers - </a:t>
            </a:r>
            <a:r>
              <a:rPr lang="en-GB" sz="1200" dirty="0">
                <a:latin typeface="+mn-lt"/>
                <a:cs typeface="Calibri" panose="020F0502020204030204" pitchFamily="34" charset="0"/>
              </a:rPr>
              <a:t>caused by other people’s attitudes leading to feelings of isolation or being stigmatised. Lack of confidence - </a:t>
            </a:r>
            <a:r>
              <a:rPr lang="en-GB" sz="1200" dirty="0">
                <a:latin typeface="+mn-lt"/>
              </a:rPr>
              <a:t>may prevent services from seeking services.</a:t>
            </a:r>
          </a:p>
          <a:p>
            <a:r>
              <a:rPr lang="en-GB" sz="1200" dirty="0">
                <a:latin typeface="+mn-lt"/>
                <a:cs typeface="Calibri" panose="020F0502020204030204" pitchFamily="34" charset="0"/>
              </a:rPr>
              <a:t>Individual preferences to see a specific health or social care worker. </a:t>
            </a:r>
          </a:p>
          <a:p>
            <a:r>
              <a:rPr lang="en-GB" sz="1200" dirty="0">
                <a:latin typeface="+mn-lt"/>
                <a:cs typeface="Calibri" panose="020F0502020204030204" pitchFamily="34" charset="0"/>
              </a:rPr>
              <a:t>Lack of awareness of the resources available. </a:t>
            </a:r>
          </a:p>
          <a:p>
            <a:r>
              <a:rPr lang="en-GB" sz="1200" dirty="0">
                <a:latin typeface="+mn-lt"/>
              </a:rPr>
              <a:t>Resources barriers - Lack of resources/bed blocking may mean the</a:t>
            </a:r>
          </a:p>
          <a:p>
            <a:r>
              <a:rPr lang="en-GB" sz="1200" dirty="0">
                <a:latin typeface="+mn-lt"/>
              </a:rPr>
              <a:t>Physically accessing services may be difficult/ </a:t>
            </a:r>
            <a:r>
              <a:rPr lang="en-GB" sz="1200" dirty="0">
                <a:latin typeface="+mn-lt"/>
                <a:cs typeface="Calibri" panose="020F0502020204030204" pitchFamily="34" charset="0"/>
              </a:rPr>
              <a:t>Mobility barriers such as unmarked steps. </a:t>
            </a:r>
          </a:p>
          <a:p>
            <a:r>
              <a:rPr lang="en-GB" sz="1200" dirty="0">
                <a:latin typeface="+mn-lt"/>
                <a:cs typeface="Calibri" panose="020F0502020204030204" pitchFamily="34" charset="0"/>
              </a:rPr>
              <a:t>Geographical location and cost of transport to get to the service providers. </a:t>
            </a:r>
          </a:p>
          <a:p>
            <a:r>
              <a:rPr lang="en-GB" sz="1200" dirty="0">
                <a:latin typeface="+mn-lt"/>
              </a:rPr>
              <a:t>Financial constraints may limit choices if services not locally available/ </a:t>
            </a:r>
            <a:r>
              <a:rPr lang="en-GB" sz="1200" dirty="0">
                <a:latin typeface="+mn-lt"/>
                <a:cs typeface="Calibri" panose="020F0502020204030204" pitchFamily="34" charset="0"/>
              </a:rPr>
              <a:t>Poverty and associated extra costs related to managing an impairment – social care support, other mobility and communication adaptation aids. </a:t>
            </a:r>
          </a:p>
          <a:p>
            <a:r>
              <a:rPr lang="en-GB" sz="1200" dirty="0">
                <a:latin typeface="+mn-lt"/>
              </a:rPr>
              <a:t>Geographical/transport issues may make it difficult to attend appointments.</a:t>
            </a:r>
          </a:p>
          <a:p>
            <a:r>
              <a:rPr lang="en-GB" sz="1200" dirty="0">
                <a:latin typeface="+mn-lt"/>
              </a:rPr>
              <a:t>Social/family concerns may dissuade from attending.</a:t>
            </a:r>
          </a:p>
        </p:txBody>
      </p:sp>
      <p:sp>
        <p:nvSpPr>
          <p:cNvPr id="4" name="Rectangle 3"/>
          <p:cNvSpPr/>
          <p:nvPr/>
        </p:nvSpPr>
        <p:spPr>
          <a:xfrm>
            <a:off x="561410" y="313811"/>
            <a:ext cx="11069179" cy="369332"/>
          </a:xfrm>
          <a:prstGeom prst="rect">
            <a:avLst/>
          </a:prstGeom>
          <a:noFill/>
        </p:spPr>
        <p:txBody>
          <a:bodyPr vert="horz" wrap="square" lIns="91440" tIns="45720" rIns="91440" bIns="45720" rtlCol="0" anchor="ctr">
            <a:spAutoFit/>
          </a:bodyPr>
          <a:lstStyle/>
          <a:p>
            <a:pPr>
              <a:lnSpc>
                <a:spcPct val="90000"/>
              </a:lnSpc>
              <a:spcBef>
                <a:spcPct val="0"/>
              </a:spcBef>
            </a:pPr>
            <a:r>
              <a:rPr lang="en-GB" sz="2000" b="1" u="sng" dirty="0"/>
              <a:t>Barriers</a:t>
            </a:r>
          </a:p>
        </p:txBody>
      </p:sp>
      <p:pic>
        <p:nvPicPr>
          <p:cNvPr id="5" name="Picture 4"/>
          <p:cNvPicPr>
            <a:picLocks noChangeAspect="1"/>
          </p:cNvPicPr>
          <p:nvPr/>
        </p:nvPicPr>
        <p:blipFill rotWithShape="1">
          <a:blip r:embed="rId2"/>
          <a:srcRect l="17917" t="60930" r="21805" b="31628"/>
          <a:stretch/>
        </p:blipFill>
        <p:spPr>
          <a:xfrm>
            <a:off x="6836228" y="489181"/>
            <a:ext cx="4963886" cy="366001"/>
          </a:xfrm>
          <a:prstGeom prst="rect">
            <a:avLst/>
          </a:prstGeom>
        </p:spPr>
      </p:pic>
      <p:pic>
        <p:nvPicPr>
          <p:cNvPr id="6" name="Picture 5"/>
          <p:cNvPicPr>
            <a:picLocks noChangeAspect="1"/>
          </p:cNvPicPr>
          <p:nvPr/>
        </p:nvPicPr>
        <p:blipFill rotWithShape="1">
          <a:blip r:embed="rId3"/>
          <a:srcRect l="30833" t="27054" r="35185" b="15272"/>
          <a:stretch/>
        </p:blipFill>
        <p:spPr>
          <a:xfrm>
            <a:off x="6836228" y="1030552"/>
            <a:ext cx="4854172" cy="4920305"/>
          </a:xfrm>
          <a:prstGeom prst="rect">
            <a:avLst/>
          </a:prstGeom>
        </p:spPr>
      </p:pic>
    </p:spTree>
    <p:extLst>
      <p:ext uri="{BB962C8B-B14F-4D97-AF65-F5344CB8AC3E}">
        <p14:creationId xmlns:p14="http://schemas.microsoft.com/office/powerpoint/2010/main" val="333225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410" y="94870"/>
            <a:ext cx="5360419" cy="646331"/>
          </a:xfrm>
          <a:prstGeom prst="rect">
            <a:avLst/>
          </a:prstGeom>
          <a:noFill/>
        </p:spPr>
        <p:txBody>
          <a:bodyPr vert="horz" wrap="square" lIns="91440" tIns="45720" rIns="91440" bIns="45720" rtlCol="0" anchor="ctr">
            <a:spAutoFit/>
          </a:bodyPr>
          <a:lstStyle/>
          <a:p>
            <a:pPr>
              <a:lnSpc>
                <a:spcPct val="90000"/>
              </a:lnSpc>
              <a:spcBef>
                <a:spcPct val="0"/>
              </a:spcBef>
            </a:pPr>
            <a:r>
              <a:rPr lang="en-GB" sz="2000" b="1" u="sng" dirty="0"/>
              <a:t>Ways organisations represent interests of service users</a:t>
            </a:r>
          </a:p>
        </p:txBody>
      </p:sp>
      <p:graphicFrame>
        <p:nvGraphicFramePr>
          <p:cNvPr id="5" name="Table 4"/>
          <p:cNvGraphicFramePr>
            <a:graphicFrameLocks noGrp="1"/>
          </p:cNvGraphicFramePr>
          <p:nvPr>
            <p:extLst>
              <p:ext uri="{D42A27DB-BD31-4B8C-83A1-F6EECF244321}">
                <p14:modId xmlns:p14="http://schemas.microsoft.com/office/powerpoint/2010/main" val="1575292411"/>
              </p:ext>
            </p:extLst>
          </p:nvPr>
        </p:nvGraphicFramePr>
        <p:xfrm>
          <a:off x="307410" y="840740"/>
          <a:ext cx="5614419" cy="5486400"/>
        </p:xfrm>
        <a:graphic>
          <a:graphicData uri="http://schemas.openxmlformats.org/drawingml/2006/table">
            <a:tbl>
              <a:tblPr firstRow="1" bandRow="1">
                <a:tableStyleId>{5C22544A-7EE6-4342-B048-85BDC9FD1C3A}</a:tableStyleId>
              </a:tblPr>
              <a:tblGrid>
                <a:gridCol w="1124452">
                  <a:extLst>
                    <a:ext uri="{9D8B030D-6E8A-4147-A177-3AD203B41FA5}">
                      <a16:colId xmlns:a16="http://schemas.microsoft.com/office/drawing/2014/main" val="1265394841"/>
                    </a:ext>
                  </a:extLst>
                </a:gridCol>
                <a:gridCol w="4489967">
                  <a:extLst>
                    <a:ext uri="{9D8B030D-6E8A-4147-A177-3AD203B41FA5}">
                      <a16:colId xmlns:a16="http://schemas.microsoft.com/office/drawing/2014/main" val="1261839233"/>
                    </a:ext>
                  </a:extLst>
                </a:gridCol>
              </a:tblGrid>
              <a:tr h="494574">
                <a:tc>
                  <a:txBody>
                    <a:bodyPr/>
                    <a:lstStyle/>
                    <a:p>
                      <a:r>
                        <a:rPr lang="en-GB" sz="1200" b="1" kern="1200" dirty="0">
                          <a:solidFill>
                            <a:schemeClr val="dk1"/>
                          </a:solidFill>
                          <a:latin typeface="+mn-lt"/>
                          <a:ea typeface="+mn-ea"/>
                          <a:cs typeface="+mn-cs"/>
                        </a:rPr>
                        <a:t>Charities/patient groups</a:t>
                      </a:r>
                    </a:p>
                    <a:p>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rPr>
                        <a:t>Represent the service users when they need to contact and liaise with other official agencies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solidFill>
                            <a:schemeClr val="tx1"/>
                          </a:solidFill>
                        </a:rPr>
                        <a:t>e.g.</a:t>
                      </a:r>
                      <a:r>
                        <a:rPr lang="en-GB" sz="1200" b="0" baseline="0" dirty="0">
                          <a:solidFill>
                            <a:schemeClr val="tx1"/>
                          </a:solidFill>
                        </a:rPr>
                        <a:t> Mencap - </a:t>
                      </a:r>
                      <a:r>
                        <a:rPr lang="en-GB" sz="1200" b="0" dirty="0">
                          <a:solidFill>
                            <a:schemeClr val="tx1"/>
                          </a:solidFill>
                        </a:rPr>
                        <a:t>represent their service users and support them if they are liaising with other organisations such as local council housing department, social services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54223"/>
                  </a:ext>
                </a:extLst>
              </a:tr>
              <a:tr h="0">
                <a:tc>
                  <a:txBody>
                    <a:bodyPr/>
                    <a:lstStyle/>
                    <a:p>
                      <a:r>
                        <a:rPr lang="en-GB" sz="1200" b="1" kern="1200" dirty="0">
                          <a:solidFill>
                            <a:schemeClr val="dk1"/>
                          </a:solidFill>
                          <a:latin typeface="+mn-lt"/>
                          <a:ea typeface="+mn-ea"/>
                          <a:cs typeface="+mn-cs"/>
                        </a:rPr>
                        <a:t>Advocacy</a:t>
                      </a:r>
                    </a:p>
                    <a:p>
                      <a:endParaRPr lang="en-GB" sz="1200" b="1" kern="120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indent="-171450">
                        <a:buFont typeface="Arial" panose="020B0604020202020204" pitchFamily="34" charset="0"/>
                        <a:buChar char="•"/>
                      </a:pPr>
                      <a:r>
                        <a:rPr lang="en-GB" sz="1200" b="0" dirty="0"/>
                        <a:t>Advocate may speak on their behalf. </a:t>
                      </a:r>
                    </a:p>
                    <a:p>
                      <a:pPr marL="171450" indent="-171450">
                        <a:buFont typeface="Arial" panose="020B0604020202020204" pitchFamily="34" charset="0"/>
                        <a:buChar char="•"/>
                      </a:pPr>
                      <a:r>
                        <a:rPr lang="en-GB" sz="1200" b="0" dirty="0"/>
                        <a:t>Getting to know them </a:t>
                      </a:r>
                    </a:p>
                    <a:p>
                      <a:pPr marL="171450" indent="-171450">
                        <a:buFont typeface="Arial" panose="020B0604020202020204" pitchFamily="34" charset="0"/>
                        <a:buChar char="•"/>
                      </a:pPr>
                      <a:r>
                        <a:rPr lang="en-GB" sz="1200" b="0" dirty="0"/>
                        <a:t>Build trusting relationship so that they can accurately represent the needs, wishes and preferences of their client to the professional workers </a:t>
                      </a:r>
                    </a:p>
                    <a:p>
                      <a:pPr marL="171450" indent="-171450">
                        <a:buFont typeface="Arial" panose="020B0604020202020204" pitchFamily="34" charset="0"/>
                        <a:buChar char="•"/>
                      </a:pPr>
                      <a:r>
                        <a:rPr lang="en-GB" sz="1200" b="0" dirty="0"/>
                        <a:t>Attend care meetings,</a:t>
                      </a:r>
                      <a:r>
                        <a:rPr lang="en-GB" sz="1200" b="0" baseline="0" dirty="0"/>
                        <a:t> </a:t>
                      </a:r>
                      <a:r>
                        <a:rPr lang="en-GB" sz="1200" b="0" dirty="0"/>
                        <a:t>completing forms, writing letters or emails on the clients behalf. </a:t>
                      </a:r>
                    </a:p>
                    <a:p>
                      <a:pPr marL="0" indent="0">
                        <a:buFont typeface="Arial" panose="020B0604020202020204" pitchFamily="34" charset="0"/>
                        <a:buNone/>
                      </a:pPr>
                      <a:r>
                        <a:rPr lang="en-GB" sz="1200" b="0" dirty="0"/>
                        <a:t>e.g. clients may have learning difficulty, a speech impairment, poor literacy skills, a limited grasps of English or lack confidence when talking with professional health and care workers.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533216"/>
                  </a:ext>
                </a:extLst>
              </a:tr>
              <a:tr h="534106">
                <a:tc>
                  <a:txBody>
                    <a:bodyPr/>
                    <a:lstStyle/>
                    <a:p>
                      <a:r>
                        <a:rPr lang="en-GB" sz="1200" b="1" kern="1200" dirty="0">
                          <a:solidFill>
                            <a:schemeClr val="dk1"/>
                          </a:solidFill>
                          <a:latin typeface="+mn-lt"/>
                          <a:ea typeface="+mn-ea"/>
                          <a:cs typeface="+mn-cs"/>
                        </a:rPr>
                        <a:t>Complaints policies</a:t>
                      </a:r>
                    </a:p>
                    <a:p>
                      <a:endParaRPr lang="en-GB" sz="1200" b="1" kern="120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indent="-171450">
                        <a:buFont typeface="Arial" panose="020B0604020202020204" pitchFamily="34" charset="0"/>
                        <a:buChar char="•"/>
                      </a:pPr>
                      <a:r>
                        <a:rPr lang="en-GB" sz="1200" dirty="0"/>
                        <a:t>All care settings MUST have formal complaints procedures </a:t>
                      </a:r>
                    </a:p>
                    <a:p>
                      <a:pPr marL="171450" indent="-171450">
                        <a:buFont typeface="Arial" panose="020B0604020202020204" pitchFamily="34" charset="0"/>
                        <a:buChar char="•"/>
                      </a:pPr>
                      <a:r>
                        <a:rPr lang="en-GB" sz="1200" dirty="0"/>
                        <a:t>The setting has a responsibility to ensure that their service users, families and other informal carers, understand how to access and use complaints procedure if they are unhappy with quality of care provided. </a:t>
                      </a:r>
                    </a:p>
                    <a:p>
                      <a:pPr marL="171450" indent="-171450">
                        <a:buFont typeface="Arial" panose="020B0604020202020204" pitchFamily="34" charset="0"/>
                        <a:buChar char="•"/>
                      </a:pPr>
                      <a:r>
                        <a:rPr lang="en-GB" sz="1200" dirty="0"/>
                        <a:t>All processors and outcomes of any complaints will be checked whenever the setting is inspected.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2998907"/>
                  </a:ext>
                </a:extLst>
              </a:tr>
              <a:tr h="6524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mn-lt"/>
                          <a:ea typeface="+mn-ea"/>
                          <a:cs typeface="+mn-cs"/>
                        </a:rPr>
                        <a:t>Whistleblowing policies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indent="-171450">
                        <a:buFont typeface="Arial" panose="020B0604020202020204" pitchFamily="34" charset="0"/>
                        <a:buChar char="•"/>
                      </a:pPr>
                      <a:r>
                        <a:rPr lang="en-GB" sz="1200" dirty="0"/>
                        <a:t>Provide protection for staff who tell the press/ other organisations (outside the setting) that the quality of care at their workplace is dangerously poor. </a:t>
                      </a:r>
                    </a:p>
                    <a:p>
                      <a:r>
                        <a:rPr lang="en-GB" sz="1200" dirty="0"/>
                        <a:t>e.g. if they report a situation to the media, the police or to a professional body in order to heighten aware of the problem and to bring about change.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532479"/>
                  </a:ext>
                </a:extLst>
              </a:tr>
            </a:tbl>
          </a:graphicData>
        </a:graphic>
      </p:graphicFrame>
      <p:sp>
        <p:nvSpPr>
          <p:cNvPr id="2" name="Rectangle 1"/>
          <p:cNvSpPr/>
          <p:nvPr/>
        </p:nvSpPr>
        <p:spPr>
          <a:xfrm>
            <a:off x="6226629" y="191988"/>
            <a:ext cx="5403960" cy="1659557"/>
          </a:xfrm>
          <a:prstGeom prst="rect">
            <a:avLst/>
          </a:prstGeom>
        </p:spPr>
        <p:txBody>
          <a:bodyPr wrap="square">
            <a:spAutoFit/>
          </a:bodyPr>
          <a:lstStyle/>
          <a:p>
            <a:pPr>
              <a:lnSpc>
                <a:spcPct val="107000"/>
              </a:lnSpc>
              <a:spcBef>
                <a:spcPts val="600"/>
              </a:spcBef>
              <a:spcAft>
                <a:spcPts val="600"/>
              </a:spcAft>
            </a:pPr>
            <a:r>
              <a:rPr lang="en-GB" sz="1200" b="1" u="sng" dirty="0">
                <a:ea typeface="Times New Roman" panose="02020603050405020304" pitchFamily="18" charset="0"/>
                <a:cs typeface="Times New Roman" panose="02020603050405020304" pitchFamily="18" charset="0"/>
              </a:rPr>
              <a:t>Identify</a:t>
            </a:r>
            <a:r>
              <a:rPr lang="en-GB" sz="1200" b="1" dirty="0">
                <a:ea typeface="Times New Roman" panose="02020603050405020304" pitchFamily="18" charset="0"/>
                <a:cs typeface="Times New Roman" panose="02020603050405020304" pitchFamily="18" charset="0"/>
              </a:rPr>
              <a:t> two ways charities could support </a:t>
            </a:r>
            <a:r>
              <a:rPr lang="en-GB" sz="1200" b="1" dirty="0" err="1">
                <a:ea typeface="Times New Roman" panose="02020603050405020304" pitchFamily="18" charset="0"/>
                <a:cs typeface="Times New Roman" panose="02020603050405020304" pitchFamily="18" charset="0"/>
              </a:rPr>
              <a:t>Laidan</a:t>
            </a:r>
            <a:r>
              <a:rPr lang="en-GB" sz="1200" b="1" dirty="0">
                <a:ea typeface="Times New Roman" panose="02020603050405020304" pitchFamily="18" charset="0"/>
                <a:cs typeface="Times New Roman" panose="02020603050405020304" pitchFamily="18" charset="0"/>
              </a:rPr>
              <a:t>. (2)</a:t>
            </a:r>
          </a:p>
          <a:p>
            <a:pPr marL="171450" indent="-171450">
              <a:buFont typeface="Arial" panose="020B0604020202020204" pitchFamily="34" charset="0"/>
              <a:buChar char="•"/>
            </a:pPr>
            <a:r>
              <a:rPr lang="en-GB" sz="1200" dirty="0"/>
              <a:t>Provide an advocate. </a:t>
            </a:r>
          </a:p>
          <a:p>
            <a:pPr marL="171450" indent="-171450">
              <a:buFont typeface="Arial" panose="020B0604020202020204" pitchFamily="34" charset="0"/>
              <a:buChar char="•"/>
            </a:pPr>
            <a:r>
              <a:rPr lang="en-GB" sz="1200" dirty="0"/>
              <a:t>Provide information and advice. </a:t>
            </a:r>
          </a:p>
          <a:p>
            <a:pPr marL="171450" indent="-171450">
              <a:buFont typeface="Arial" panose="020B0604020202020204" pitchFamily="34" charset="0"/>
              <a:buChar char="•"/>
            </a:pPr>
            <a:r>
              <a:rPr lang="en-GB" sz="1200" dirty="0"/>
              <a:t>Provide equipment/resources. </a:t>
            </a:r>
          </a:p>
          <a:p>
            <a:pPr marL="171450" indent="-171450">
              <a:buFont typeface="Arial" panose="020B0604020202020204" pitchFamily="34" charset="0"/>
              <a:buChar char="•"/>
            </a:pPr>
            <a:r>
              <a:rPr lang="en-GB" sz="1200" dirty="0"/>
              <a:t>Provide access to support groups. </a:t>
            </a:r>
          </a:p>
          <a:p>
            <a:pPr marL="171450" indent="-171450">
              <a:buFont typeface="Arial" panose="020B0604020202020204" pitchFamily="34" charset="0"/>
              <a:buChar char="•"/>
            </a:pPr>
            <a:r>
              <a:rPr lang="en-GB" sz="1200" dirty="0"/>
              <a:t>Support access to health and social care services. </a:t>
            </a:r>
          </a:p>
          <a:p>
            <a:pPr marL="171450" indent="-171450">
              <a:buFont typeface="Arial" panose="020B0604020202020204" pitchFamily="34" charset="0"/>
              <a:buChar char="•"/>
            </a:pPr>
            <a:r>
              <a:rPr lang="en-GB" sz="1200" dirty="0"/>
              <a:t>Provide emotional support/befriending service 	</a:t>
            </a:r>
          </a:p>
          <a:p>
            <a:endParaRPr lang="en-GB" sz="12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52" t="-5589" r="34382" b="10203"/>
          <a:stretch/>
        </p:blipFill>
        <p:spPr bwMode="auto">
          <a:xfrm>
            <a:off x="6813551" y="1778574"/>
            <a:ext cx="3433535" cy="11938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185409" y="3273890"/>
            <a:ext cx="6096000" cy="992964"/>
          </a:xfrm>
          <a:prstGeom prst="rect">
            <a:avLst/>
          </a:prstGeom>
        </p:spPr>
        <p:txBody>
          <a:bodyPr wrap="square">
            <a:spAutoFit/>
          </a:bodyPr>
          <a:lstStyle/>
          <a:p>
            <a:pPr>
              <a:lnSpc>
                <a:spcPct val="107000"/>
              </a:lnSpc>
              <a:spcBef>
                <a:spcPts val="600"/>
              </a:spcBef>
              <a:spcAft>
                <a:spcPts val="600"/>
              </a:spcAft>
            </a:pPr>
            <a:r>
              <a:rPr lang="en-GB" sz="1200" b="1" u="sng" dirty="0">
                <a:ea typeface="Times New Roman" panose="02020603050405020304" pitchFamily="18" charset="0"/>
                <a:cs typeface="Times New Roman" panose="02020603050405020304" pitchFamily="18" charset="0"/>
              </a:rPr>
              <a:t>State</a:t>
            </a:r>
            <a:r>
              <a:rPr lang="en-GB" sz="1200" b="1" dirty="0">
                <a:ea typeface="Times New Roman" panose="02020603050405020304" pitchFamily="18" charset="0"/>
                <a:cs typeface="Times New Roman" panose="02020603050405020304" pitchFamily="18" charset="0"/>
              </a:rPr>
              <a:t> two ways organisations could represent the interests of service users like Juan (2)</a:t>
            </a:r>
          </a:p>
          <a:p>
            <a:pPr>
              <a:lnSpc>
                <a:spcPct val="107000"/>
              </a:lnSpc>
              <a:spcBef>
                <a:spcPts val="600"/>
              </a:spcBef>
              <a:spcAft>
                <a:spcPts val="600"/>
              </a:spcAft>
            </a:pPr>
            <a:endParaRPr lang="en-GB" sz="1200" b="1" dirty="0">
              <a:ea typeface="Times New Roman" panose="02020603050405020304" pitchFamily="18" charset="0"/>
              <a:cs typeface="Times New Roman" panose="02020603050405020304" pitchFamily="18" charset="0"/>
            </a:endParaRPr>
          </a:p>
          <a:p>
            <a:pPr>
              <a:lnSpc>
                <a:spcPct val="107000"/>
              </a:lnSpc>
              <a:spcBef>
                <a:spcPts val="600"/>
              </a:spcBef>
              <a:spcAft>
                <a:spcPts val="600"/>
              </a:spcAft>
            </a:pPr>
            <a:endParaRPr lang="en-GB" sz="1200" b="1" dirty="0">
              <a:ea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512" t="38089" r="30951" b="13659"/>
          <a:stretch/>
        </p:blipFill>
        <p:spPr bwMode="auto">
          <a:xfrm>
            <a:off x="6226629" y="3654954"/>
            <a:ext cx="2873829"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286" y="4789259"/>
            <a:ext cx="5165303" cy="17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773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A49A0C775C99448BD0086D804A710D" ma:contentTypeVersion="2" ma:contentTypeDescription="Create a new document." ma:contentTypeScope="" ma:versionID="37e6c7b35c1854e4e647b491321884ae">
  <xsd:schema xmlns:xsd="http://www.w3.org/2001/XMLSchema" xmlns:xs="http://www.w3.org/2001/XMLSchema" xmlns:p="http://schemas.microsoft.com/office/2006/metadata/properties" xmlns:ns2="62a12e08-d53e-4790-b8f7-7e1c2c65567f" targetNamespace="http://schemas.microsoft.com/office/2006/metadata/properties" ma:root="true" ma:fieldsID="c765ec37ce42fc8af1df454f942cf0ae" ns2:_="">
    <xsd:import namespace="62a12e08-d53e-4790-b8f7-7e1c2c65567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12e08-d53e-4790-b8f7-7e1c2c655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5319B7-31F0-4057-8426-041BB4C7A50D}">
  <ds:schemaRefs>
    <ds:schemaRef ds:uri="http://purl.org/dc/elements/1.1/"/>
    <ds:schemaRef ds:uri="http://schemas.microsoft.com/office/2006/metadata/properties"/>
    <ds:schemaRef ds:uri="62a12e08-d53e-4790-b8f7-7e1c2c65567f"/>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223FF1A-D00A-4785-A462-C97E23691129}">
  <ds:schemaRefs>
    <ds:schemaRef ds:uri="http://schemas.microsoft.com/sharepoint/v3/contenttype/forms"/>
  </ds:schemaRefs>
</ds:datastoreItem>
</file>

<file path=customXml/itemProps3.xml><?xml version="1.0" encoding="utf-8"?>
<ds:datastoreItem xmlns:ds="http://schemas.openxmlformats.org/officeDocument/2006/customXml" ds:itemID="{79A0EEE2-F0CF-4121-A38C-F4371595A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12e08-d53e-4790-b8f7-7e1c2c6556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650</TotalTime>
  <Words>3660</Words>
  <Application>Microsoft Office PowerPoint</Application>
  <PresentationFormat>Widescreen</PresentationFormat>
  <Paragraphs>353</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BTEC Level 3 Health &amp; Social care   Unit 2 Working in health and social care knowledge organiser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Employer responsibilities.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Organiser  Unit 2</dc:title>
  <dc:creator>Lauren Oliver</dc:creator>
  <cp:lastModifiedBy>Alison Burton</cp:lastModifiedBy>
  <cp:revision>131</cp:revision>
  <dcterms:created xsi:type="dcterms:W3CDTF">2020-11-17T13:48:03Z</dcterms:created>
  <dcterms:modified xsi:type="dcterms:W3CDTF">2024-07-08T12:08:27Z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0x01010060A49A0C775C99448BD0086D804A710D</vt:lpwstr>
  </property>
</Properties>
</file>