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7559675" cy="10691813"/>
  <p:notesSz cx="6858000" cy="9144000"/>
  <p:embeddedFontLst>
    <p:embeddedFont>
      <p:font typeface="Nunito"/>
      <p:regular r:id="rId4"/>
      <p:bold r:id="rId5"/>
      <p:italic r:id="rId6"/>
      <p:boldItalic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DE22C8"/>
    <a:srgbClr val="FC42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570" y="-1482"/>
      </p:cViewPr>
      <p:guideLst>
        <p:guide orient="horz" pos="3368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17014" y="685800"/>
            <a:ext cx="2424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90165274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41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90165274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57712" y="1547778"/>
            <a:ext cx="7044600" cy="42666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57705" y="2395696"/>
            <a:ext cx="7044600" cy="71016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marL="457200" lvl="0" indent="-37465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20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20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20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20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2000"/>
              </a:spcBef>
              <a:spcAft>
                <a:spcPts val="20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57705" y="2395696"/>
            <a:ext cx="3306900" cy="71016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3995291" y="2395696"/>
            <a:ext cx="3306900" cy="71016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05325" y="935745"/>
            <a:ext cx="5264700" cy="85035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marL="457200" lvl="0" indent="-37465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20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20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20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20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2000"/>
              </a:spcBef>
              <a:spcAft>
                <a:spcPts val="20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marL="457200" lvl="0" indent="-374650" algn="ctr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 algn="ctr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ctr">
              <a:spcBef>
                <a:spcPts val="20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ctr">
              <a:spcBef>
                <a:spcPts val="20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ctr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ctr">
              <a:spcBef>
                <a:spcPts val="20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ctr">
              <a:spcBef>
                <a:spcPts val="20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ctr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ctr">
              <a:spcBef>
                <a:spcPts val="2000"/>
              </a:spcBef>
              <a:spcAft>
                <a:spcPts val="20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57705" y="2395696"/>
            <a:ext cx="7044600" cy="7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Autofit/>
          </a:bodyPr>
          <a:lstStyle>
            <a:lvl1pPr marL="457200" lvl="0" indent="-3746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marL="914400" lvl="1" indent="-3429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marL="1371600" lvl="2" indent="-3429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marL="1828800" lvl="3" indent="-3429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marL="2286000" lvl="4" indent="-3429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marL="2743200" lvl="5" indent="-3429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marL="3200400" lvl="6" indent="-3429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marL="3657600" lvl="7" indent="-3429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marL="4114800" lvl="8" indent="-34290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34" Type="http://schemas.openxmlformats.org/officeDocument/2006/relationships/image" Target="../media/image32.png"/><Relationship Id="rId42" Type="http://schemas.openxmlformats.org/officeDocument/2006/relationships/image" Target="../media/image40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41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60;p13">
            <a:extLst>
              <a:ext uri="{FF2B5EF4-FFF2-40B4-BE49-F238E27FC236}">
                <a16:creationId xmlns:a16="http://schemas.microsoft.com/office/drawing/2014/main" id="{C8F321A8-B403-4318-8A08-5917B7AA8C8E}"/>
              </a:ext>
            </a:extLst>
          </p:cNvPr>
          <p:cNvSpPr/>
          <p:nvPr/>
        </p:nvSpPr>
        <p:spPr>
          <a:xfrm rot="5400000">
            <a:off x="4583168" y="1056390"/>
            <a:ext cx="1675478" cy="3625528"/>
          </a:xfrm>
          <a:prstGeom prst="uturnArrow">
            <a:avLst>
              <a:gd name="adj1" fmla="val 21764"/>
              <a:gd name="adj2" fmla="val 10882"/>
              <a:gd name="adj3" fmla="val 15080"/>
              <a:gd name="adj4" fmla="val 50000"/>
              <a:gd name="adj5" fmla="val 75000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53" name="Picture 1052">
            <a:extLst>
              <a:ext uri="{FF2B5EF4-FFF2-40B4-BE49-F238E27FC236}">
                <a16:creationId xmlns:a16="http://schemas.microsoft.com/office/drawing/2014/main" id="{DE1117AF-A908-4C41-93D7-1D780BAFF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6484" y="5353764"/>
            <a:ext cx="733332" cy="47574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78959DB1-78FF-44C9-8D3B-9323064E5C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943" y="7603362"/>
            <a:ext cx="556900" cy="424717"/>
          </a:xfrm>
          <a:prstGeom prst="rect">
            <a:avLst/>
          </a:prstGeom>
        </p:spPr>
      </p:pic>
      <p:sp>
        <p:nvSpPr>
          <p:cNvPr id="54" name="Google Shape;54;p13"/>
          <p:cNvSpPr/>
          <p:nvPr/>
        </p:nvSpPr>
        <p:spPr>
          <a:xfrm rot="5400000">
            <a:off x="3090775" y="4123525"/>
            <a:ext cx="2625300" cy="4843800"/>
          </a:xfrm>
          <a:prstGeom prst="uturnArrow">
            <a:avLst>
              <a:gd name="adj1" fmla="val 39370"/>
              <a:gd name="adj2" fmla="val 11064"/>
              <a:gd name="adj3" fmla="val 25000"/>
              <a:gd name="adj4" fmla="val 50000"/>
              <a:gd name="adj5" fmla="val 750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/>
          <p:nvPr/>
        </p:nvSpPr>
        <p:spPr>
          <a:xfrm rot="5400000">
            <a:off x="3128309" y="4167494"/>
            <a:ext cx="2625300" cy="4831200"/>
          </a:xfrm>
          <a:prstGeom prst="uturnArrow">
            <a:avLst>
              <a:gd name="adj1" fmla="val 9676"/>
              <a:gd name="adj2" fmla="val 5175"/>
              <a:gd name="adj3" fmla="val 0"/>
              <a:gd name="adj4" fmla="val 49190"/>
              <a:gd name="adj5" fmla="val 750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3"/>
          <p:cNvSpPr/>
          <p:nvPr/>
        </p:nvSpPr>
        <p:spPr>
          <a:xfrm rot="-5400000">
            <a:off x="2374682" y="5535887"/>
            <a:ext cx="2625300" cy="6102900"/>
          </a:xfrm>
          <a:prstGeom prst="uturnArrow">
            <a:avLst>
              <a:gd name="adj1" fmla="val 39370"/>
              <a:gd name="adj2" fmla="val 11064"/>
              <a:gd name="adj3" fmla="val 0"/>
              <a:gd name="adj4" fmla="val 50000"/>
              <a:gd name="adj5" fmla="val 66255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ap</a:t>
            </a:r>
            <a:endParaRPr dirty="0"/>
          </a:p>
        </p:txBody>
      </p:sp>
      <p:sp>
        <p:nvSpPr>
          <p:cNvPr id="57" name="Google Shape;57;p13"/>
          <p:cNvSpPr/>
          <p:nvPr/>
        </p:nvSpPr>
        <p:spPr>
          <a:xfrm rot="-5400000">
            <a:off x="2140259" y="5560544"/>
            <a:ext cx="2775600" cy="5995200"/>
          </a:xfrm>
          <a:prstGeom prst="uturnArrow">
            <a:avLst>
              <a:gd name="adj1" fmla="val 11069"/>
              <a:gd name="adj2" fmla="val 11064"/>
              <a:gd name="adj3" fmla="val 0"/>
              <a:gd name="adj4" fmla="val 50000"/>
              <a:gd name="adj5" fmla="val 67409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3"/>
          <p:cNvSpPr/>
          <p:nvPr/>
        </p:nvSpPr>
        <p:spPr>
          <a:xfrm rot="-5400000" flipH="1">
            <a:off x="2148797" y="1911553"/>
            <a:ext cx="2480491" cy="5349600"/>
          </a:xfrm>
          <a:prstGeom prst="uturnArrow">
            <a:avLst>
              <a:gd name="adj1" fmla="val 21212"/>
              <a:gd name="adj2" fmla="val 11065"/>
              <a:gd name="adj3" fmla="val 0"/>
              <a:gd name="adj4" fmla="val 49771"/>
              <a:gd name="adj5" fmla="val 24647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3"/>
          <p:cNvSpPr/>
          <p:nvPr/>
        </p:nvSpPr>
        <p:spPr>
          <a:xfrm rot="-5400000" flipH="1">
            <a:off x="2096957" y="2021131"/>
            <a:ext cx="2648254" cy="5349600"/>
          </a:xfrm>
          <a:prstGeom prst="uturnArrow">
            <a:avLst>
              <a:gd name="adj1" fmla="val 10885"/>
              <a:gd name="adj2" fmla="val 11065"/>
              <a:gd name="adj3" fmla="val 0"/>
              <a:gd name="adj4" fmla="val 49771"/>
              <a:gd name="adj5" fmla="val 24835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3"/>
          <p:cNvSpPr/>
          <p:nvPr/>
        </p:nvSpPr>
        <p:spPr>
          <a:xfrm rot="5400000">
            <a:off x="4659796" y="1345248"/>
            <a:ext cx="1851619" cy="3210578"/>
          </a:xfrm>
          <a:prstGeom prst="uturnArrow">
            <a:avLst>
              <a:gd name="adj1" fmla="val 21764"/>
              <a:gd name="adj2" fmla="val 10882"/>
              <a:gd name="adj3" fmla="val 15080"/>
              <a:gd name="adj4" fmla="val 50000"/>
              <a:gd name="adj5" fmla="val 75000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2" name="Google Shape;62;p13"/>
          <p:cNvCxnSpPr/>
          <p:nvPr/>
        </p:nvCxnSpPr>
        <p:spPr>
          <a:xfrm rot="10800000">
            <a:off x="5658256" y="8687775"/>
            <a:ext cx="0" cy="807900"/>
          </a:xfrm>
          <a:prstGeom prst="straightConnector1">
            <a:avLst/>
          </a:prstGeom>
          <a:noFill/>
          <a:ln w="19050" cap="flat" cmpd="sng">
            <a:solidFill>
              <a:srgbClr val="F1C23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63" name="Google Shape;63;p13"/>
          <p:cNvSpPr txBox="1"/>
          <p:nvPr/>
        </p:nvSpPr>
        <p:spPr>
          <a:xfrm>
            <a:off x="5573782" y="8357689"/>
            <a:ext cx="1223700" cy="5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BF9000"/>
                </a:solidFill>
                <a:latin typeface="Nunito"/>
                <a:ea typeface="Nunito"/>
                <a:cs typeface="Nunito"/>
                <a:sym typeface="Nunito"/>
              </a:rPr>
              <a:t>conformity</a:t>
            </a:r>
            <a:endParaRPr sz="1100" dirty="0">
              <a:solidFill>
                <a:srgbClr val="BF9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64" name="Google Shape;64;p13"/>
          <p:cNvCxnSpPr/>
          <p:nvPr/>
        </p:nvCxnSpPr>
        <p:spPr>
          <a:xfrm rot="10800000">
            <a:off x="5010035" y="8796946"/>
            <a:ext cx="0" cy="807900"/>
          </a:xfrm>
          <a:prstGeom prst="straightConnector1">
            <a:avLst/>
          </a:prstGeom>
          <a:noFill/>
          <a:ln w="19050" cap="flat" cmpd="sng">
            <a:solidFill>
              <a:srgbClr val="F1C23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65" name="Google Shape;65;p13"/>
          <p:cNvSpPr txBox="1"/>
          <p:nvPr/>
        </p:nvSpPr>
        <p:spPr>
          <a:xfrm>
            <a:off x="4643262" y="8502091"/>
            <a:ext cx="1223700" cy="5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rgbClr val="BF9000"/>
                </a:solidFill>
                <a:latin typeface="Nunito"/>
                <a:ea typeface="Nunito"/>
                <a:cs typeface="Nunito"/>
                <a:sym typeface="Nunito"/>
              </a:rPr>
              <a:t>Social change</a:t>
            </a:r>
            <a:endParaRPr sz="1100" dirty="0">
              <a:solidFill>
                <a:srgbClr val="BF9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66" name="Google Shape;66;p13"/>
          <p:cNvCxnSpPr/>
          <p:nvPr/>
        </p:nvCxnSpPr>
        <p:spPr>
          <a:xfrm rot="10800000">
            <a:off x="4131250" y="8883975"/>
            <a:ext cx="0" cy="807900"/>
          </a:xfrm>
          <a:prstGeom prst="straightConnector1">
            <a:avLst/>
          </a:prstGeom>
          <a:noFill/>
          <a:ln w="19050" cap="flat" cmpd="sng">
            <a:solidFill>
              <a:srgbClr val="7030A0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67" name="Google Shape;67;p13"/>
          <p:cNvSpPr txBox="1"/>
          <p:nvPr/>
        </p:nvSpPr>
        <p:spPr>
          <a:xfrm>
            <a:off x="3151129" y="8510485"/>
            <a:ext cx="1297200" cy="5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7030A0"/>
                </a:solidFill>
                <a:latin typeface="Nunito"/>
                <a:ea typeface="Nunito"/>
                <a:cs typeface="Nunito"/>
                <a:sym typeface="Nunito"/>
              </a:rPr>
              <a:t>Cognitive, learning and biological approaches</a:t>
            </a:r>
            <a:endParaRPr sz="1100" dirty="0">
              <a:solidFill>
                <a:srgbClr val="7030A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68" name="Google Shape;68;p13"/>
          <p:cNvCxnSpPr/>
          <p:nvPr/>
        </p:nvCxnSpPr>
        <p:spPr>
          <a:xfrm>
            <a:off x="5485768" y="9687104"/>
            <a:ext cx="0" cy="680700"/>
          </a:xfrm>
          <a:prstGeom prst="straightConnector1">
            <a:avLst/>
          </a:prstGeom>
          <a:noFill/>
          <a:ln w="19050" cap="flat" cmpd="sng">
            <a:solidFill>
              <a:srgbClr val="F1C23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69" name="Google Shape;69;p13"/>
          <p:cNvSpPr txBox="1"/>
          <p:nvPr/>
        </p:nvSpPr>
        <p:spPr>
          <a:xfrm>
            <a:off x="4520817" y="10310389"/>
            <a:ext cx="1223700" cy="5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BF9000"/>
                </a:solidFill>
                <a:latin typeface="Nunito"/>
                <a:ea typeface="Nunito"/>
                <a:cs typeface="Nunito"/>
                <a:sym typeface="Nunito"/>
              </a:rPr>
              <a:t>Obedience </a:t>
            </a:r>
            <a:endParaRPr sz="1100" dirty="0">
              <a:solidFill>
                <a:srgbClr val="BF9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70" name="Google Shape;70;p13"/>
          <p:cNvCxnSpPr/>
          <p:nvPr/>
        </p:nvCxnSpPr>
        <p:spPr>
          <a:xfrm>
            <a:off x="4749850" y="9644695"/>
            <a:ext cx="0" cy="68070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71" name="Google Shape;71;p13"/>
          <p:cNvSpPr txBox="1"/>
          <p:nvPr/>
        </p:nvSpPr>
        <p:spPr>
          <a:xfrm>
            <a:off x="3228353" y="9854528"/>
            <a:ext cx="1560177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dirty="0">
                <a:solidFill>
                  <a:srgbClr val="00B0F0"/>
                </a:solidFill>
                <a:latin typeface="Nunito"/>
                <a:ea typeface="Nunito"/>
                <a:cs typeface="Nunito"/>
                <a:sym typeface="Nunito"/>
              </a:rPr>
              <a:t>Research methods</a:t>
            </a:r>
            <a:endParaRPr sz="1100" dirty="0">
              <a:solidFill>
                <a:srgbClr val="00B0F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72" name="Google Shape;72;p13"/>
          <p:cNvCxnSpPr/>
          <p:nvPr/>
        </p:nvCxnSpPr>
        <p:spPr>
          <a:xfrm>
            <a:off x="3421130" y="9527896"/>
            <a:ext cx="0" cy="680700"/>
          </a:xfrm>
          <a:prstGeom prst="straightConnector1">
            <a:avLst/>
          </a:prstGeom>
          <a:noFill/>
          <a:ln w="19050" cap="flat" cmpd="sng">
            <a:solidFill>
              <a:srgbClr val="7030A0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73" name="Google Shape;73;p13"/>
          <p:cNvSpPr txBox="1"/>
          <p:nvPr/>
        </p:nvSpPr>
        <p:spPr>
          <a:xfrm>
            <a:off x="2790653" y="10090611"/>
            <a:ext cx="1223700" cy="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rgbClr val="7030A0"/>
                </a:solidFill>
                <a:latin typeface="Nunito"/>
                <a:ea typeface="Nunito"/>
                <a:cs typeface="Nunito"/>
                <a:sym typeface="Nunito"/>
              </a:rPr>
              <a:t>Approaches: psychodynamic and humanistic</a:t>
            </a:r>
            <a:endParaRPr sz="1100" dirty="0">
              <a:solidFill>
                <a:srgbClr val="7030A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74" name="Google Shape;74;p13"/>
          <p:cNvCxnSpPr>
            <a:cxnSpLocks/>
          </p:cNvCxnSpPr>
          <p:nvPr/>
        </p:nvCxnSpPr>
        <p:spPr>
          <a:xfrm flipV="1">
            <a:off x="1395992" y="9229638"/>
            <a:ext cx="492656" cy="292347"/>
          </a:xfrm>
          <a:prstGeom prst="straightConnector1">
            <a:avLst/>
          </a:prstGeom>
          <a:noFill/>
          <a:ln w="19050" cap="flat" cmpd="sng">
            <a:solidFill>
              <a:srgbClr val="DE22C8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75" name="Google Shape;75;p13"/>
          <p:cNvSpPr txBox="1"/>
          <p:nvPr/>
        </p:nvSpPr>
        <p:spPr>
          <a:xfrm>
            <a:off x="1883845" y="9057631"/>
            <a:ext cx="2075047" cy="5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dirty="0">
                <a:solidFill>
                  <a:srgbClr val="DE22C8"/>
                </a:solidFill>
                <a:latin typeface="Nunito"/>
                <a:ea typeface="Nunito"/>
                <a:cs typeface="Nunito"/>
                <a:sym typeface="Nunito"/>
              </a:rPr>
              <a:t>Models of memory</a:t>
            </a:r>
            <a:endParaRPr sz="1100" dirty="0">
              <a:solidFill>
                <a:srgbClr val="DE22C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76" name="Google Shape;76;p13"/>
          <p:cNvCxnSpPr>
            <a:cxnSpLocks/>
          </p:cNvCxnSpPr>
          <p:nvPr/>
        </p:nvCxnSpPr>
        <p:spPr>
          <a:xfrm flipH="1">
            <a:off x="689244" y="9009401"/>
            <a:ext cx="470709" cy="495906"/>
          </a:xfrm>
          <a:prstGeom prst="straightConnector1">
            <a:avLst/>
          </a:prstGeom>
          <a:noFill/>
          <a:ln w="19050" cap="flat" cmpd="sng">
            <a:solidFill>
              <a:srgbClr val="DE22C8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77" name="Google Shape;77;p13"/>
          <p:cNvSpPr txBox="1"/>
          <p:nvPr/>
        </p:nvSpPr>
        <p:spPr>
          <a:xfrm rot="-7913194">
            <a:off x="136987" y="9289562"/>
            <a:ext cx="1010047" cy="754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DE22C8"/>
                </a:solidFill>
                <a:latin typeface="Nunito"/>
                <a:ea typeface="Nunito"/>
                <a:cs typeface="Nunito"/>
                <a:sym typeface="Nunito"/>
              </a:rPr>
              <a:t>Explanations of forgetting</a:t>
            </a:r>
            <a:endParaRPr sz="1100" dirty="0">
              <a:solidFill>
                <a:srgbClr val="DE22C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78" name="Google Shape;78;p13"/>
          <p:cNvCxnSpPr>
            <a:cxnSpLocks/>
          </p:cNvCxnSpPr>
          <p:nvPr/>
        </p:nvCxnSpPr>
        <p:spPr>
          <a:xfrm flipH="1" flipV="1">
            <a:off x="802107" y="7502298"/>
            <a:ext cx="260865" cy="479438"/>
          </a:xfrm>
          <a:prstGeom prst="straightConnector1">
            <a:avLst/>
          </a:prstGeom>
          <a:noFill/>
          <a:ln w="19050" cap="flat" cmpd="sng">
            <a:solidFill>
              <a:srgbClr val="FC4208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79" name="Google Shape;79;p13"/>
          <p:cNvSpPr txBox="1"/>
          <p:nvPr/>
        </p:nvSpPr>
        <p:spPr>
          <a:xfrm rot="-3426451">
            <a:off x="380505" y="7003867"/>
            <a:ext cx="1063963" cy="513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rgbClr val="FC4208"/>
                </a:solidFill>
                <a:latin typeface="Nunito"/>
                <a:ea typeface="Nunito"/>
                <a:cs typeface="Nunito"/>
                <a:sym typeface="Nunito"/>
              </a:rPr>
              <a:t>OCD</a:t>
            </a:r>
            <a:endParaRPr sz="1100" dirty="0">
              <a:solidFill>
                <a:srgbClr val="FC420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80" name="Google Shape;80;p13"/>
          <p:cNvCxnSpPr>
            <a:cxnSpLocks/>
          </p:cNvCxnSpPr>
          <p:nvPr/>
        </p:nvCxnSpPr>
        <p:spPr>
          <a:xfrm flipH="1" flipV="1">
            <a:off x="462973" y="8368274"/>
            <a:ext cx="375905" cy="25875"/>
          </a:xfrm>
          <a:prstGeom prst="straightConnector1">
            <a:avLst/>
          </a:prstGeom>
          <a:noFill/>
          <a:ln w="19050" cap="flat" cmpd="sng">
            <a:solidFill>
              <a:srgbClr val="FC4208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82" name="Google Shape;82;p13"/>
          <p:cNvCxnSpPr>
            <a:cxnSpLocks/>
            <a:endCxn id="238" idx="0"/>
          </p:cNvCxnSpPr>
          <p:nvPr/>
        </p:nvCxnSpPr>
        <p:spPr>
          <a:xfrm>
            <a:off x="1840311" y="7555275"/>
            <a:ext cx="185385" cy="235319"/>
          </a:xfrm>
          <a:prstGeom prst="straightConnector1">
            <a:avLst/>
          </a:prstGeom>
          <a:noFill/>
          <a:ln w="19050" cap="flat" cmpd="sng">
            <a:solidFill>
              <a:srgbClr val="FC4208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84" name="Google Shape;84;p13"/>
          <p:cNvCxnSpPr>
            <a:cxnSpLocks/>
          </p:cNvCxnSpPr>
          <p:nvPr/>
        </p:nvCxnSpPr>
        <p:spPr>
          <a:xfrm flipH="1" flipV="1">
            <a:off x="1337250" y="7300477"/>
            <a:ext cx="49268" cy="390058"/>
          </a:xfrm>
          <a:prstGeom prst="straightConnector1">
            <a:avLst/>
          </a:prstGeom>
          <a:noFill/>
          <a:ln w="19050" cap="flat" cmpd="sng">
            <a:solidFill>
              <a:srgbClr val="FC4208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85" name="Google Shape;85;p13"/>
          <p:cNvSpPr txBox="1"/>
          <p:nvPr/>
        </p:nvSpPr>
        <p:spPr>
          <a:xfrm rot="-21912">
            <a:off x="4190305" y="6966913"/>
            <a:ext cx="1561467" cy="513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1" dirty="0">
                <a:solidFill>
                  <a:srgbClr val="00B0F0"/>
                </a:solidFill>
                <a:latin typeface="Nunito"/>
                <a:ea typeface="Nunito"/>
                <a:cs typeface="Nunito"/>
                <a:sym typeface="Nunito"/>
              </a:rPr>
              <a:t>Research methods</a:t>
            </a:r>
            <a:endParaRPr sz="1100" i="1" dirty="0">
              <a:solidFill>
                <a:srgbClr val="00B0F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86" name="Google Shape;86;p13"/>
          <p:cNvCxnSpPr>
            <a:cxnSpLocks/>
          </p:cNvCxnSpPr>
          <p:nvPr/>
        </p:nvCxnSpPr>
        <p:spPr>
          <a:xfrm>
            <a:off x="4002968" y="7513168"/>
            <a:ext cx="170095" cy="375970"/>
          </a:xfrm>
          <a:prstGeom prst="straightConnector1">
            <a:avLst/>
          </a:prstGeom>
          <a:noFill/>
          <a:ln w="19050" cap="flat" cmpd="sng">
            <a:solidFill>
              <a:srgbClr val="00B050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90" name="Google Shape;90;p13"/>
          <p:cNvCxnSpPr>
            <a:cxnSpLocks/>
          </p:cNvCxnSpPr>
          <p:nvPr/>
        </p:nvCxnSpPr>
        <p:spPr>
          <a:xfrm flipH="1" flipV="1">
            <a:off x="3078172" y="7199414"/>
            <a:ext cx="69407" cy="449716"/>
          </a:xfrm>
          <a:prstGeom prst="straightConnector1">
            <a:avLst/>
          </a:prstGeom>
          <a:noFill/>
          <a:ln w="19050" cap="flat" cmpd="sng">
            <a:solidFill>
              <a:srgbClr val="00B050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91" name="Google Shape;91;p13"/>
          <p:cNvSpPr txBox="1"/>
          <p:nvPr/>
        </p:nvSpPr>
        <p:spPr>
          <a:xfrm>
            <a:off x="3400843" y="6493676"/>
            <a:ext cx="958734" cy="5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dirty="0">
                <a:solidFill>
                  <a:srgbClr val="33CC33"/>
                </a:solidFill>
                <a:latin typeface="Nunito"/>
                <a:ea typeface="Nunito"/>
                <a:cs typeface="Nunito"/>
                <a:sym typeface="Nunito"/>
              </a:rPr>
              <a:t>Influence of childhood on adult relationships</a:t>
            </a:r>
            <a:endParaRPr sz="1100" dirty="0">
              <a:solidFill>
                <a:srgbClr val="33CC3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5315516" y="6631966"/>
            <a:ext cx="1037100" cy="6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dirty="0">
                <a:solidFill>
                  <a:srgbClr val="CC0000"/>
                </a:solidFill>
                <a:latin typeface="Nunito"/>
                <a:ea typeface="Nunito"/>
                <a:cs typeface="Nunito"/>
                <a:sym typeface="Nunito"/>
              </a:rPr>
              <a:t>Nervous system</a:t>
            </a:r>
            <a:endParaRPr sz="1100" dirty="0">
              <a:solidFill>
                <a:srgbClr val="CC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CC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93" name="Google Shape;93;p13"/>
          <p:cNvCxnSpPr>
            <a:cxnSpLocks/>
            <a:endCxn id="248" idx="2"/>
          </p:cNvCxnSpPr>
          <p:nvPr/>
        </p:nvCxnSpPr>
        <p:spPr>
          <a:xfrm flipV="1">
            <a:off x="6551851" y="6033818"/>
            <a:ext cx="293195" cy="506552"/>
          </a:xfrm>
          <a:prstGeom prst="straightConnector1">
            <a:avLst/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94" name="Google Shape;94;p13"/>
          <p:cNvSpPr txBox="1"/>
          <p:nvPr/>
        </p:nvSpPr>
        <p:spPr>
          <a:xfrm>
            <a:off x="5699417" y="7795844"/>
            <a:ext cx="923691" cy="584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dirty="0">
                <a:solidFill>
                  <a:srgbClr val="CC0000"/>
                </a:solidFill>
                <a:latin typeface="Nunito"/>
                <a:ea typeface="Nunito"/>
                <a:cs typeface="Nunito"/>
                <a:sym typeface="Nunito"/>
              </a:rPr>
              <a:t>Endocrine system</a:t>
            </a:r>
            <a:endParaRPr sz="1100" dirty="0">
              <a:solidFill>
                <a:srgbClr val="CC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CC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95" name="Google Shape;95;p13"/>
          <p:cNvCxnSpPr>
            <a:cxnSpLocks/>
          </p:cNvCxnSpPr>
          <p:nvPr/>
        </p:nvCxnSpPr>
        <p:spPr>
          <a:xfrm>
            <a:off x="6238166" y="7233476"/>
            <a:ext cx="320444" cy="323622"/>
          </a:xfrm>
          <a:prstGeom prst="straightConnector1">
            <a:avLst/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97" name="Google Shape;97;p13"/>
          <p:cNvCxnSpPr/>
          <p:nvPr/>
        </p:nvCxnSpPr>
        <p:spPr>
          <a:xfrm>
            <a:off x="4841550" y="5377144"/>
            <a:ext cx="0" cy="680700"/>
          </a:xfrm>
          <a:prstGeom prst="straightConnector1">
            <a:avLst/>
          </a:prstGeom>
          <a:noFill/>
          <a:ln w="19050" cap="flat" cmpd="sng">
            <a:solidFill>
              <a:srgbClr val="3C78D8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98" name="Google Shape;98;p13"/>
          <p:cNvSpPr txBox="1"/>
          <p:nvPr/>
        </p:nvSpPr>
        <p:spPr>
          <a:xfrm>
            <a:off x="3889212" y="4701455"/>
            <a:ext cx="1223700" cy="4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dirty="0">
                <a:solidFill>
                  <a:srgbClr val="3C78D8"/>
                </a:solidFill>
                <a:latin typeface="Nunito"/>
                <a:ea typeface="Nunito"/>
                <a:cs typeface="Nunito"/>
                <a:sym typeface="Nunito"/>
              </a:rPr>
              <a:t>Gambling addition </a:t>
            </a:r>
            <a:endParaRPr sz="1100" dirty="0">
              <a:solidFill>
                <a:srgbClr val="3C78D8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rgbClr val="3C78D8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rgbClr val="3C78D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1" name="Google Shape;101;p13"/>
          <p:cNvSpPr/>
          <p:nvPr/>
        </p:nvSpPr>
        <p:spPr>
          <a:xfrm>
            <a:off x="2763868" y="5009283"/>
            <a:ext cx="966900" cy="966900"/>
          </a:xfrm>
          <a:prstGeom prst="ellipse">
            <a:avLst/>
          </a:prstGeom>
          <a:solidFill>
            <a:srgbClr val="FFFFFF"/>
          </a:solidFill>
          <a:ln w="76200" cap="flat" cmpd="sng">
            <a:solidFill>
              <a:srgbClr val="8E7CC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" name="Google Shape;102;p13"/>
          <p:cNvGrpSpPr/>
          <p:nvPr/>
        </p:nvGrpSpPr>
        <p:grpSpPr>
          <a:xfrm>
            <a:off x="2768338" y="5019334"/>
            <a:ext cx="968675" cy="934800"/>
            <a:chOff x="3111900" y="5034100"/>
            <a:chExt cx="968675" cy="934800"/>
          </a:xfrm>
        </p:grpSpPr>
        <p:sp>
          <p:nvSpPr>
            <p:cNvPr id="103" name="Google Shape;103;p13"/>
            <p:cNvSpPr/>
            <p:nvPr/>
          </p:nvSpPr>
          <p:spPr>
            <a:xfrm rot="10800000" flipH="1">
              <a:off x="3113675" y="5034100"/>
              <a:ext cx="966900" cy="934800"/>
            </a:xfrm>
            <a:prstGeom prst="arc">
              <a:avLst>
                <a:gd name="adj1" fmla="val 10727257"/>
                <a:gd name="adj2" fmla="val 87622"/>
              </a:avLst>
            </a:prstGeom>
            <a:noFill/>
            <a:ln w="114300" cap="flat" cmpd="sng">
              <a:solidFill>
                <a:srgbClr val="6FA8D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3111900" y="5044191"/>
              <a:ext cx="966900" cy="895500"/>
            </a:xfrm>
            <a:prstGeom prst="arc">
              <a:avLst>
                <a:gd name="adj1" fmla="val 10727257"/>
                <a:gd name="adj2" fmla="val 87622"/>
              </a:avLst>
            </a:prstGeom>
            <a:noFill/>
            <a:ln w="114300" cap="flat" cmpd="sng">
              <a:solidFill>
                <a:srgbClr val="93C4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" name="Google Shape;105;p13"/>
          <p:cNvSpPr txBox="1"/>
          <p:nvPr/>
        </p:nvSpPr>
        <p:spPr>
          <a:xfrm>
            <a:off x="2786624" y="5065899"/>
            <a:ext cx="966900" cy="9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674EA7"/>
                </a:solidFill>
                <a:latin typeface="Nunito"/>
                <a:ea typeface="Nunito"/>
                <a:cs typeface="Nunito"/>
                <a:sym typeface="Nunito"/>
              </a:rPr>
              <a:t>Year</a:t>
            </a:r>
            <a:endParaRPr sz="1800" dirty="0">
              <a:solidFill>
                <a:srgbClr val="674EA7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 dirty="0">
                <a:solidFill>
                  <a:srgbClr val="674EA7"/>
                </a:solidFill>
                <a:latin typeface="Nunito"/>
                <a:ea typeface="Nunito"/>
                <a:cs typeface="Nunito"/>
                <a:sym typeface="Nunito"/>
              </a:rPr>
              <a:t>13</a:t>
            </a:r>
            <a:endParaRPr sz="4800" b="1" dirty="0">
              <a:solidFill>
                <a:srgbClr val="674EA7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06" name="Google Shape;106;p13"/>
          <p:cNvCxnSpPr>
            <a:cxnSpLocks/>
          </p:cNvCxnSpPr>
          <p:nvPr/>
        </p:nvCxnSpPr>
        <p:spPr>
          <a:xfrm flipV="1">
            <a:off x="4614979" y="3226794"/>
            <a:ext cx="101392" cy="384681"/>
          </a:xfrm>
          <a:prstGeom prst="straightConnector1">
            <a:avLst/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07" name="Google Shape;107;p13"/>
          <p:cNvCxnSpPr>
            <a:cxnSpLocks/>
          </p:cNvCxnSpPr>
          <p:nvPr/>
        </p:nvCxnSpPr>
        <p:spPr>
          <a:xfrm flipV="1">
            <a:off x="2834738" y="3219473"/>
            <a:ext cx="6741" cy="406198"/>
          </a:xfrm>
          <a:prstGeom prst="straightConnector1">
            <a:avLst/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08" name="Google Shape;108;p13"/>
          <p:cNvCxnSpPr>
            <a:cxnSpLocks/>
          </p:cNvCxnSpPr>
          <p:nvPr/>
        </p:nvCxnSpPr>
        <p:spPr>
          <a:xfrm flipV="1">
            <a:off x="1870207" y="4990494"/>
            <a:ext cx="12288" cy="365903"/>
          </a:xfrm>
          <a:prstGeom prst="straightConnector1">
            <a:avLst/>
          </a:prstGeom>
          <a:noFill/>
          <a:ln w="19050" cap="flat" cmpd="sng">
            <a:solidFill>
              <a:srgbClr val="F1C23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109" name="Google Shape;109;p13"/>
          <p:cNvSpPr txBox="1"/>
          <p:nvPr/>
        </p:nvSpPr>
        <p:spPr>
          <a:xfrm>
            <a:off x="1270091" y="4355616"/>
            <a:ext cx="1212519" cy="649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rgbClr val="BF9000"/>
                </a:solidFill>
                <a:latin typeface="Nunito"/>
                <a:ea typeface="Nunito"/>
                <a:cs typeface="Nunito"/>
                <a:sym typeface="Nunito"/>
              </a:rPr>
              <a:t>Biological explanations and treatments of SZ</a:t>
            </a:r>
            <a:endParaRPr sz="1100" dirty="0">
              <a:solidFill>
                <a:srgbClr val="BF9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10" name="Google Shape;110;p13"/>
          <p:cNvCxnSpPr>
            <a:cxnSpLocks/>
            <a:endCxn id="257" idx="3"/>
          </p:cNvCxnSpPr>
          <p:nvPr/>
        </p:nvCxnSpPr>
        <p:spPr>
          <a:xfrm>
            <a:off x="2515342" y="3506373"/>
            <a:ext cx="89545" cy="569262"/>
          </a:xfrm>
          <a:prstGeom prst="straightConnector1">
            <a:avLst/>
          </a:prstGeom>
          <a:noFill/>
          <a:ln w="19050" cap="flat" cmpd="sng">
            <a:solidFill>
              <a:srgbClr val="F1C23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111" name="Google Shape;111;p13"/>
          <p:cNvSpPr txBox="1"/>
          <p:nvPr/>
        </p:nvSpPr>
        <p:spPr>
          <a:xfrm>
            <a:off x="2535078" y="3884516"/>
            <a:ext cx="1212519" cy="65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dirty="0">
                <a:solidFill>
                  <a:srgbClr val="C00000"/>
                </a:solidFill>
                <a:latin typeface="Nunito"/>
                <a:ea typeface="Nunito"/>
                <a:cs typeface="Nunito"/>
                <a:sym typeface="Nunito"/>
              </a:rPr>
              <a:t>Factors affecting attraction</a:t>
            </a:r>
            <a:endParaRPr sz="1100" dirty="0">
              <a:solidFill>
                <a:srgbClr val="C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12" name="Google Shape;112;p13"/>
          <p:cNvCxnSpPr>
            <a:cxnSpLocks/>
          </p:cNvCxnSpPr>
          <p:nvPr/>
        </p:nvCxnSpPr>
        <p:spPr>
          <a:xfrm flipH="1">
            <a:off x="4799299" y="3619900"/>
            <a:ext cx="166306" cy="359886"/>
          </a:xfrm>
          <a:prstGeom prst="straightConnector1">
            <a:avLst/>
          </a:prstGeom>
          <a:noFill/>
          <a:ln w="19050" cap="flat" cmpd="sng">
            <a:solidFill>
              <a:srgbClr val="F1C23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113" name="Google Shape;113;p13"/>
          <p:cNvSpPr txBox="1"/>
          <p:nvPr/>
        </p:nvSpPr>
        <p:spPr>
          <a:xfrm>
            <a:off x="4436390" y="3876363"/>
            <a:ext cx="1245000" cy="5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dirty="0">
                <a:solidFill>
                  <a:srgbClr val="BF9000"/>
                </a:solidFill>
                <a:latin typeface="Nunito"/>
                <a:ea typeface="Nunito"/>
                <a:cs typeface="Nunito"/>
                <a:sym typeface="Nunito"/>
              </a:rPr>
              <a:t>Gender and culture bias </a:t>
            </a:r>
            <a:endParaRPr sz="1100" dirty="0">
              <a:solidFill>
                <a:srgbClr val="BF9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14" name="Google Shape;114;p13"/>
          <p:cNvCxnSpPr>
            <a:cxnSpLocks/>
          </p:cNvCxnSpPr>
          <p:nvPr/>
        </p:nvCxnSpPr>
        <p:spPr>
          <a:xfrm>
            <a:off x="5579100" y="3567128"/>
            <a:ext cx="550278" cy="425841"/>
          </a:xfrm>
          <a:prstGeom prst="straightConnector1">
            <a:avLst/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116" name="Google Shape;116;p13"/>
          <p:cNvSpPr txBox="1"/>
          <p:nvPr/>
        </p:nvSpPr>
        <p:spPr>
          <a:xfrm>
            <a:off x="5794221" y="3862243"/>
            <a:ext cx="1038759" cy="5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rgbClr val="CC0000"/>
                </a:solidFill>
                <a:latin typeface="Nunito"/>
                <a:ea typeface="Nunito"/>
                <a:cs typeface="Nunito"/>
                <a:sym typeface="Nunito"/>
              </a:rPr>
              <a:t>Nature-nurture debate</a:t>
            </a:r>
            <a:endParaRPr sz="1100" dirty="0">
              <a:solidFill>
                <a:srgbClr val="CC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17" name="Google Shape;117;p13"/>
          <p:cNvCxnSpPr>
            <a:cxnSpLocks/>
          </p:cNvCxnSpPr>
          <p:nvPr/>
        </p:nvCxnSpPr>
        <p:spPr>
          <a:xfrm flipH="1" flipV="1">
            <a:off x="6178097" y="3219473"/>
            <a:ext cx="49871" cy="415518"/>
          </a:xfrm>
          <a:prstGeom prst="straightConnector1">
            <a:avLst/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19" name="Google Shape;119;p13"/>
          <p:cNvCxnSpPr>
            <a:cxnSpLocks/>
          </p:cNvCxnSpPr>
          <p:nvPr/>
        </p:nvCxnSpPr>
        <p:spPr>
          <a:xfrm flipV="1">
            <a:off x="6985104" y="2597865"/>
            <a:ext cx="344050" cy="138046"/>
          </a:xfrm>
          <a:prstGeom prst="straightConnector1">
            <a:avLst/>
          </a:prstGeom>
          <a:noFill/>
          <a:ln w="19050" cap="flat" cmpd="sng">
            <a:solidFill>
              <a:srgbClr val="3C78D8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21" name="Google Shape;121;p13"/>
          <p:cNvCxnSpPr>
            <a:cxnSpLocks/>
          </p:cNvCxnSpPr>
          <p:nvPr/>
        </p:nvCxnSpPr>
        <p:spPr>
          <a:xfrm flipH="1" flipV="1">
            <a:off x="4822876" y="7253917"/>
            <a:ext cx="22301" cy="403921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23" name="Google Shape;123;p13"/>
          <p:cNvCxnSpPr>
            <a:cxnSpLocks/>
          </p:cNvCxnSpPr>
          <p:nvPr/>
        </p:nvCxnSpPr>
        <p:spPr>
          <a:xfrm flipH="1">
            <a:off x="5228034" y="7478750"/>
            <a:ext cx="104671" cy="48574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124" name="Google Shape;124;p13"/>
          <p:cNvSpPr txBox="1"/>
          <p:nvPr/>
        </p:nvSpPr>
        <p:spPr>
          <a:xfrm>
            <a:off x="1974057" y="5931579"/>
            <a:ext cx="1205037" cy="5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rgbClr val="BF9000"/>
                </a:solidFill>
                <a:latin typeface="Nunito"/>
                <a:ea typeface="Nunito"/>
                <a:cs typeface="Nunito"/>
                <a:sym typeface="Nunito"/>
              </a:rPr>
              <a:t>Classification of schizophrenia</a:t>
            </a:r>
            <a:endParaRPr sz="1100" dirty="0">
              <a:solidFill>
                <a:srgbClr val="BF9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6" name="Google Shape;126;p13"/>
          <p:cNvSpPr txBox="1"/>
          <p:nvPr/>
        </p:nvSpPr>
        <p:spPr>
          <a:xfrm rot="16200000">
            <a:off x="-520024" y="4225124"/>
            <a:ext cx="1658563" cy="512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00B0F0"/>
                </a:solidFill>
                <a:latin typeface="Nunito"/>
                <a:ea typeface="Nunito"/>
                <a:cs typeface="Nunito"/>
                <a:sym typeface="Nunito"/>
              </a:rPr>
              <a:t>Research methods: year 12 review</a:t>
            </a:r>
            <a:endParaRPr sz="1100" dirty="0">
              <a:solidFill>
                <a:srgbClr val="00B0F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27" name="Google Shape;127;p13"/>
          <p:cNvCxnSpPr>
            <a:cxnSpLocks/>
          </p:cNvCxnSpPr>
          <p:nvPr/>
        </p:nvCxnSpPr>
        <p:spPr>
          <a:xfrm flipH="1" flipV="1">
            <a:off x="748674" y="3810139"/>
            <a:ext cx="244154" cy="253085"/>
          </a:xfrm>
          <a:prstGeom prst="straightConnector1">
            <a:avLst/>
          </a:prstGeom>
          <a:noFill/>
          <a:ln w="19050" cap="flat" cmpd="sng">
            <a:solidFill>
              <a:srgbClr val="F1C23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128" name="Google Shape;128;p13"/>
          <p:cNvSpPr txBox="1"/>
          <p:nvPr/>
        </p:nvSpPr>
        <p:spPr>
          <a:xfrm rot="-2995627">
            <a:off x="145238" y="3360329"/>
            <a:ext cx="1012642" cy="513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dirty="0">
                <a:solidFill>
                  <a:srgbClr val="00B0F0"/>
                </a:solidFill>
                <a:latin typeface="Nunito"/>
                <a:ea typeface="Nunito"/>
                <a:cs typeface="Nunito"/>
                <a:sym typeface="Nunito"/>
              </a:rPr>
              <a:t>Research methods</a:t>
            </a:r>
            <a:endParaRPr sz="1100" dirty="0">
              <a:solidFill>
                <a:srgbClr val="00B0F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29" name="Google Shape;129;p13"/>
          <p:cNvCxnSpPr/>
          <p:nvPr/>
        </p:nvCxnSpPr>
        <p:spPr>
          <a:xfrm rot="10800000">
            <a:off x="796652" y="5394282"/>
            <a:ext cx="726600" cy="0"/>
          </a:xfrm>
          <a:prstGeom prst="straightConnector1">
            <a:avLst/>
          </a:prstGeom>
          <a:noFill/>
          <a:ln w="19050" cap="flat" cmpd="sng">
            <a:solidFill>
              <a:srgbClr val="F1C23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130" name="Google Shape;130;p13"/>
          <p:cNvSpPr txBox="1"/>
          <p:nvPr/>
        </p:nvSpPr>
        <p:spPr>
          <a:xfrm rot="-5400843">
            <a:off x="174425" y="4999147"/>
            <a:ext cx="1123639" cy="659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rgbClr val="BF9000"/>
                </a:solidFill>
                <a:latin typeface="Nunito"/>
                <a:ea typeface="Nunito"/>
                <a:cs typeface="Nunito"/>
                <a:sym typeface="Nunito"/>
              </a:rPr>
              <a:t>Interactionalist approach to SZ</a:t>
            </a:r>
            <a:endParaRPr sz="1100" dirty="0">
              <a:solidFill>
                <a:srgbClr val="BF9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31" name="Google Shape;131;p13"/>
          <p:cNvCxnSpPr>
            <a:cxnSpLocks/>
          </p:cNvCxnSpPr>
          <p:nvPr/>
        </p:nvCxnSpPr>
        <p:spPr>
          <a:xfrm flipH="1">
            <a:off x="1626680" y="5613961"/>
            <a:ext cx="335384" cy="377314"/>
          </a:xfrm>
          <a:prstGeom prst="straightConnector1">
            <a:avLst/>
          </a:prstGeom>
          <a:noFill/>
          <a:ln w="19050" cap="flat" cmpd="sng">
            <a:solidFill>
              <a:srgbClr val="F1C23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33" name="Google Shape;133;p13"/>
          <p:cNvCxnSpPr>
            <a:cxnSpLocks/>
          </p:cNvCxnSpPr>
          <p:nvPr/>
        </p:nvCxnSpPr>
        <p:spPr>
          <a:xfrm>
            <a:off x="1259897" y="3874700"/>
            <a:ext cx="428268" cy="36872"/>
          </a:xfrm>
          <a:prstGeom prst="straightConnector1">
            <a:avLst/>
          </a:prstGeom>
          <a:noFill/>
          <a:ln w="19050" cap="flat" cmpd="sng">
            <a:solidFill>
              <a:srgbClr val="F1C23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135" name="Google Shape;135;p13"/>
          <p:cNvSpPr txBox="1"/>
          <p:nvPr/>
        </p:nvSpPr>
        <p:spPr>
          <a:xfrm>
            <a:off x="1918406" y="2789640"/>
            <a:ext cx="1920723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rgbClr val="CC0000"/>
                </a:solidFill>
                <a:latin typeface="Nunito"/>
                <a:ea typeface="Nunito"/>
                <a:cs typeface="Nunito"/>
                <a:sym typeface="Nunito"/>
              </a:rPr>
              <a:t>Theories of romantic relationships</a:t>
            </a:r>
            <a:endParaRPr sz="1100" dirty="0">
              <a:solidFill>
                <a:srgbClr val="CC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6" name="Google Shape;136;p13"/>
          <p:cNvSpPr txBox="1"/>
          <p:nvPr/>
        </p:nvSpPr>
        <p:spPr>
          <a:xfrm>
            <a:off x="4409876" y="2785633"/>
            <a:ext cx="1057200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rgbClr val="CC0000"/>
                </a:solidFill>
                <a:latin typeface="Nunito"/>
                <a:ea typeface="Nunito"/>
                <a:cs typeface="Nunito"/>
                <a:sym typeface="Nunito"/>
              </a:rPr>
              <a:t>Free will and determinism</a:t>
            </a:r>
            <a:endParaRPr sz="1100" dirty="0">
              <a:solidFill>
                <a:srgbClr val="CC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38" name="Google Shape;138;p13"/>
          <p:cNvCxnSpPr>
            <a:cxnSpLocks/>
            <a:stCxn id="169" idx="1"/>
          </p:cNvCxnSpPr>
          <p:nvPr/>
        </p:nvCxnSpPr>
        <p:spPr>
          <a:xfrm flipV="1">
            <a:off x="6622557" y="2230956"/>
            <a:ext cx="489209" cy="141184"/>
          </a:xfrm>
          <a:prstGeom prst="straightConnector1">
            <a:avLst/>
          </a:prstGeom>
          <a:noFill/>
          <a:ln w="19050" cap="flat" cmpd="sng">
            <a:solidFill>
              <a:srgbClr val="3C78D8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139" name="Google Shape;139;p13"/>
          <p:cNvSpPr txBox="1"/>
          <p:nvPr/>
        </p:nvSpPr>
        <p:spPr>
          <a:xfrm>
            <a:off x="4814641" y="2451496"/>
            <a:ext cx="10371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rgbClr val="3C78D8"/>
                </a:solidFill>
                <a:latin typeface="Nunito"/>
                <a:ea typeface="Nunito"/>
                <a:cs typeface="Nunito"/>
                <a:sym typeface="Nunito"/>
              </a:rPr>
              <a:t>Revision </a:t>
            </a:r>
            <a:endParaRPr sz="1100" dirty="0">
              <a:solidFill>
                <a:srgbClr val="3C78D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40" name="Google Shape;140;p13"/>
          <p:cNvCxnSpPr>
            <a:cxnSpLocks/>
          </p:cNvCxnSpPr>
          <p:nvPr/>
        </p:nvCxnSpPr>
        <p:spPr>
          <a:xfrm flipH="1" flipV="1">
            <a:off x="1397041" y="3258426"/>
            <a:ext cx="434441" cy="307585"/>
          </a:xfrm>
          <a:prstGeom prst="straightConnector1">
            <a:avLst/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141" name="Google Shape;141;p13"/>
          <p:cNvSpPr txBox="1"/>
          <p:nvPr/>
        </p:nvSpPr>
        <p:spPr>
          <a:xfrm>
            <a:off x="19841" y="2756627"/>
            <a:ext cx="1596004" cy="509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rgbClr val="CC0000"/>
                </a:solidFill>
                <a:latin typeface="Nunito"/>
                <a:ea typeface="Nunito"/>
                <a:cs typeface="Nunito"/>
                <a:sym typeface="Nunito"/>
              </a:rPr>
              <a:t>Sexual selection and human reproductive behaviour</a:t>
            </a:r>
            <a:endParaRPr sz="1100" dirty="0">
              <a:solidFill>
                <a:srgbClr val="CC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4" name="Google Shape;144;p13"/>
          <p:cNvSpPr/>
          <p:nvPr/>
        </p:nvSpPr>
        <p:spPr>
          <a:xfrm>
            <a:off x="2359954" y="940107"/>
            <a:ext cx="2115900" cy="926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3"/>
          <p:cNvSpPr/>
          <p:nvPr/>
        </p:nvSpPr>
        <p:spPr>
          <a:xfrm>
            <a:off x="6745150" y="9318975"/>
            <a:ext cx="813600" cy="353400"/>
          </a:xfrm>
          <a:prstGeom prst="rect">
            <a:avLst/>
          </a:prstGeom>
          <a:gradFill>
            <a:gsLst>
              <a:gs pos="0">
                <a:srgbClr val="93C47D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3"/>
          <p:cNvSpPr/>
          <p:nvPr/>
        </p:nvSpPr>
        <p:spPr>
          <a:xfrm>
            <a:off x="6647050" y="9592375"/>
            <a:ext cx="911700" cy="307500"/>
          </a:xfrm>
          <a:prstGeom prst="rect">
            <a:avLst/>
          </a:prstGeom>
          <a:gradFill>
            <a:gsLst>
              <a:gs pos="0">
                <a:srgbClr val="6FA8DC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3"/>
          <p:cNvSpPr/>
          <p:nvPr/>
        </p:nvSpPr>
        <p:spPr>
          <a:xfrm>
            <a:off x="5744517" y="9114058"/>
            <a:ext cx="966900" cy="966900"/>
          </a:xfrm>
          <a:prstGeom prst="ellipse">
            <a:avLst/>
          </a:prstGeom>
          <a:solidFill>
            <a:srgbClr val="FFFFFF"/>
          </a:solidFill>
          <a:ln w="76200" cap="flat" cmpd="sng">
            <a:solidFill>
              <a:srgbClr val="8E7CC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" name="Google Shape;151;p13"/>
          <p:cNvGrpSpPr/>
          <p:nvPr/>
        </p:nvGrpSpPr>
        <p:grpSpPr>
          <a:xfrm>
            <a:off x="5744525" y="9131136"/>
            <a:ext cx="967788" cy="935647"/>
            <a:chOff x="3112788" y="5033253"/>
            <a:chExt cx="967788" cy="935647"/>
          </a:xfrm>
        </p:grpSpPr>
        <p:sp>
          <p:nvSpPr>
            <p:cNvPr id="152" name="Google Shape;152;p13"/>
            <p:cNvSpPr/>
            <p:nvPr/>
          </p:nvSpPr>
          <p:spPr>
            <a:xfrm rot="10800000" flipH="1">
              <a:off x="3113675" y="5034100"/>
              <a:ext cx="966900" cy="934800"/>
            </a:xfrm>
            <a:prstGeom prst="arc">
              <a:avLst>
                <a:gd name="adj1" fmla="val 10727257"/>
                <a:gd name="adj2" fmla="val 87622"/>
              </a:avLst>
            </a:prstGeom>
            <a:noFill/>
            <a:ln w="114300" cap="flat" cmpd="sng">
              <a:solidFill>
                <a:srgbClr val="6FA8D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3"/>
            <p:cNvSpPr/>
            <p:nvPr/>
          </p:nvSpPr>
          <p:spPr>
            <a:xfrm>
              <a:off x="3112788" y="5033253"/>
              <a:ext cx="966900" cy="895500"/>
            </a:xfrm>
            <a:prstGeom prst="arc">
              <a:avLst>
                <a:gd name="adj1" fmla="val 10727257"/>
                <a:gd name="adj2" fmla="val 87622"/>
              </a:avLst>
            </a:prstGeom>
            <a:noFill/>
            <a:ln w="114300" cap="flat" cmpd="sng">
              <a:solidFill>
                <a:srgbClr val="93C4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Google Shape;154;p13"/>
          <p:cNvSpPr txBox="1"/>
          <p:nvPr/>
        </p:nvSpPr>
        <p:spPr>
          <a:xfrm>
            <a:off x="5735368" y="9140294"/>
            <a:ext cx="966900" cy="9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674EA7"/>
                </a:solidFill>
                <a:latin typeface="Nunito"/>
                <a:ea typeface="Nunito"/>
                <a:cs typeface="Nunito"/>
                <a:sym typeface="Nunito"/>
              </a:rPr>
              <a:t>Year</a:t>
            </a:r>
            <a:endParaRPr sz="1800">
              <a:solidFill>
                <a:srgbClr val="674EA7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rgbClr val="674EA7"/>
                </a:solidFill>
                <a:latin typeface="Nunito"/>
                <a:ea typeface="Nunito"/>
                <a:cs typeface="Nunito"/>
                <a:sym typeface="Nunito"/>
              </a:rPr>
              <a:t>12</a:t>
            </a:r>
            <a:endParaRPr sz="4800" b="1">
              <a:solidFill>
                <a:srgbClr val="674EA7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167" name="Google Shape;167;p13"/>
          <p:cNvGrpSpPr/>
          <p:nvPr/>
        </p:nvGrpSpPr>
        <p:grpSpPr>
          <a:xfrm rot="2700000">
            <a:off x="6664138" y="2180707"/>
            <a:ext cx="155699" cy="364197"/>
            <a:chOff x="-1080650" y="2548031"/>
            <a:chExt cx="155700" cy="364200"/>
          </a:xfrm>
        </p:grpSpPr>
        <p:sp>
          <p:nvSpPr>
            <p:cNvPr id="168" name="Google Shape;168;p13"/>
            <p:cNvSpPr/>
            <p:nvPr/>
          </p:nvSpPr>
          <p:spPr>
            <a:xfrm>
              <a:off x="-1080650" y="2548031"/>
              <a:ext cx="155700" cy="1821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 cap="flat" cmpd="sng">
              <a:solidFill>
                <a:srgbClr val="3C78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3"/>
            <p:cNvSpPr/>
            <p:nvPr/>
          </p:nvSpPr>
          <p:spPr>
            <a:xfrm>
              <a:off x="-1080650" y="2730131"/>
              <a:ext cx="155700" cy="1821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 cap="flat" cmpd="sng">
              <a:solidFill>
                <a:srgbClr val="3C78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3"/>
            <p:cNvSpPr/>
            <p:nvPr/>
          </p:nvSpPr>
          <p:spPr>
            <a:xfrm>
              <a:off x="-1039400" y="2604725"/>
              <a:ext cx="73200" cy="207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" name="Google Shape;171;p13"/>
          <p:cNvGrpSpPr/>
          <p:nvPr/>
        </p:nvGrpSpPr>
        <p:grpSpPr>
          <a:xfrm>
            <a:off x="5892527" y="2047550"/>
            <a:ext cx="155700" cy="364200"/>
            <a:chOff x="-1080650" y="2548031"/>
            <a:chExt cx="155700" cy="364200"/>
          </a:xfrm>
        </p:grpSpPr>
        <p:sp>
          <p:nvSpPr>
            <p:cNvPr id="172" name="Google Shape;172;p13"/>
            <p:cNvSpPr/>
            <p:nvPr/>
          </p:nvSpPr>
          <p:spPr>
            <a:xfrm>
              <a:off x="-1080650" y="2548031"/>
              <a:ext cx="155700" cy="1821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 cap="flat" cmpd="sng">
              <a:solidFill>
                <a:srgbClr val="3C78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-1080650" y="2730131"/>
              <a:ext cx="155700" cy="1821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 cap="flat" cmpd="sng">
              <a:solidFill>
                <a:srgbClr val="3C78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-1039400" y="2604725"/>
              <a:ext cx="73200" cy="207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20" name="Google Shape;220;p13"/>
          <p:cNvPicPr preferRelativeResize="0"/>
          <p:nvPr/>
        </p:nvPicPr>
        <p:blipFill rotWithShape="1">
          <a:blip r:embed="rId5">
            <a:alphaModFix/>
          </a:blip>
          <a:srcRect b="13479"/>
          <a:stretch/>
        </p:blipFill>
        <p:spPr>
          <a:xfrm rot="908071">
            <a:off x="6232749" y="2069924"/>
            <a:ext cx="443650" cy="383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3"/>
          <p:cNvPicPr preferRelativeResize="0"/>
          <p:nvPr/>
        </p:nvPicPr>
        <p:blipFill rotWithShape="1">
          <a:blip r:embed="rId6">
            <a:alphaModFix/>
          </a:blip>
          <a:srcRect r="65034" b="34747"/>
          <a:stretch/>
        </p:blipFill>
        <p:spPr>
          <a:xfrm>
            <a:off x="6689750" y="8276915"/>
            <a:ext cx="911699" cy="24056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7" name="Google Shape;227;p13"/>
          <p:cNvCxnSpPr>
            <a:cxnSpLocks/>
            <a:endCxn id="228" idx="2"/>
          </p:cNvCxnSpPr>
          <p:nvPr/>
        </p:nvCxnSpPr>
        <p:spPr>
          <a:xfrm flipV="1">
            <a:off x="2440196" y="5130277"/>
            <a:ext cx="218399" cy="338520"/>
          </a:xfrm>
          <a:prstGeom prst="straightConnector1">
            <a:avLst/>
          </a:prstGeom>
          <a:noFill/>
          <a:ln w="19050" cap="flat" cmpd="sng">
            <a:solidFill>
              <a:srgbClr val="F1C23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228" name="Google Shape;228;p13"/>
          <p:cNvSpPr txBox="1"/>
          <p:nvPr/>
        </p:nvSpPr>
        <p:spPr>
          <a:xfrm>
            <a:off x="2143802" y="4617277"/>
            <a:ext cx="1029585" cy="5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rgbClr val="BF9000"/>
                </a:solidFill>
                <a:latin typeface="Nunito"/>
                <a:ea typeface="Nunito"/>
                <a:cs typeface="Nunito"/>
                <a:sym typeface="Nunito"/>
              </a:rPr>
              <a:t>Review of year 12</a:t>
            </a:r>
            <a:endParaRPr sz="1100" dirty="0">
              <a:solidFill>
                <a:srgbClr val="BF9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F72939-0606-403D-9CEF-4377BCEF12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0146" y="8616444"/>
            <a:ext cx="526769" cy="5267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7B3FB0-015B-4A7A-AAA5-51834321D0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61166" y="10083273"/>
            <a:ext cx="727520" cy="5526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32D808-A84E-40F3-AC19-2DE4EA0C5D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5330" y="8753232"/>
            <a:ext cx="765139" cy="5091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FB0593-E597-4792-B958-B96A88502C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14500" y="10097958"/>
            <a:ext cx="789333" cy="525265"/>
          </a:xfrm>
          <a:prstGeom prst="rect">
            <a:avLst/>
          </a:prstGeom>
        </p:spPr>
      </p:pic>
      <p:sp>
        <p:nvSpPr>
          <p:cNvPr id="234" name="Google Shape;73;p13">
            <a:extLst>
              <a:ext uri="{FF2B5EF4-FFF2-40B4-BE49-F238E27FC236}">
                <a16:creationId xmlns:a16="http://schemas.microsoft.com/office/drawing/2014/main" id="{4D4F49D5-B092-4F69-B808-5FA49E931A64}"/>
              </a:ext>
            </a:extLst>
          </p:cNvPr>
          <p:cNvSpPr txBox="1"/>
          <p:nvPr/>
        </p:nvSpPr>
        <p:spPr>
          <a:xfrm>
            <a:off x="853547" y="9935076"/>
            <a:ext cx="1627722" cy="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rgbClr val="7030A0"/>
                </a:solidFill>
                <a:latin typeface="Nunito"/>
                <a:ea typeface="Nunito"/>
                <a:cs typeface="Nunito"/>
                <a:sym typeface="Nunito"/>
              </a:rPr>
              <a:t>Origins of psychology and psychology as a science</a:t>
            </a:r>
            <a:endParaRPr sz="1100" dirty="0">
              <a:solidFill>
                <a:srgbClr val="7030A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235" name="Google Shape;76;p13">
            <a:extLst>
              <a:ext uri="{FF2B5EF4-FFF2-40B4-BE49-F238E27FC236}">
                <a16:creationId xmlns:a16="http://schemas.microsoft.com/office/drawing/2014/main" id="{32013281-B2D3-4642-A3B2-F97DE63B7603}"/>
              </a:ext>
            </a:extLst>
          </p:cNvPr>
          <p:cNvCxnSpPr>
            <a:cxnSpLocks/>
          </p:cNvCxnSpPr>
          <p:nvPr/>
        </p:nvCxnSpPr>
        <p:spPr>
          <a:xfrm flipH="1">
            <a:off x="1802901" y="9657213"/>
            <a:ext cx="722092" cy="371937"/>
          </a:xfrm>
          <a:prstGeom prst="straightConnector1">
            <a:avLst/>
          </a:prstGeom>
          <a:noFill/>
          <a:ln w="19050" cap="flat" cmpd="sng">
            <a:solidFill>
              <a:srgbClr val="7030A0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36" name="Google Shape;80;p13">
            <a:extLst>
              <a:ext uri="{FF2B5EF4-FFF2-40B4-BE49-F238E27FC236}">
                <a16:creationId xmlns:a16="http://schemas.microsoft.com/office/drawing/2014/main" id="{B8088D14-EBAD-407F-AED1-6FDE0748D124}"/>
              </a:ext>
            </a:extLst>
          </p:cNvPr>
          <p:cNvCxnSpPr>
            <a:cxnSpLocks/>
          </p:cNvCxnSpPr>
          <p:nvPr/>
        </p:nvCxnSpPr>
        <p:spPr>
          <a:xfrm flipV="1">
            <a:off x="1099983" y="8669476"/>
            <a:ext cx="288185" cy="132049"/>
          </a:xfrm>
          <a:prstGeom prst="straightConnector1">
            <a:avLst/>
          </a:prstGeom>
          <a:noFill/>
          <a:ln w="19050" cap="flat" cmpd="sng">
            <a:solidFill>
              <a:srgbClr val="DE22C8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237" name="Google Shape;77;p13">
            <a:extLst>
              <a:ext uri="{FF2B5EF4-FFF2-40B4-BE49-F238E27FC236}">
                <a16:creationId xmlns:a16="http://schemas.microsoft.com/office/drawing/2014/main" id="{6877C66A-FD77-4012-BC02-57BA12171BD0}"/>
              </a:ext>
            </a:extLst>
          </p:cNvPr>
          <p:cNvSpPr txBox="1"/>
          <p:nvPr/>
        </p:nvSpPr>
        <p:spPr>
          <a:xfrm>
            <a:off x="1325971" y="8511006"/>
            <a:ext cx="2077460" cy="754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DE22C8"/>
                </a:solidFill>
                <a:latin typeface="Nunito"/>
                <a:ea typeface="Nunito"/>
                <a:cs typeface="Nunito"/>
                <a:sym typeface="Nunito"/>
              </a:rPr>
              <a:t>Eyewitness testimony</a:t>
            </a:r>
            <a:endParaRPr sz="1100" dirty="0">
              <a:solidFill>
                <a:srgbClr val="DE22C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38" name="Google Shape;79;p13">
            <a:extLst>
              <a:ext uri="{FF2B5EF4-FFF2-40B4-BE49-F238E27FC236}">
                <a16:creationId xmlns:a16="http://schemas.microsoft.com/office/drawing/2014/main" id="{EADCB777-59FB-4951-BC0C-3E21FDDB05F9}"/>
              </a:ext>
            </a:extLst>
          </p:cNvPr>
          <p:cNvSpPr txBox="1"/>
          <p:nvPr/>
        </p:nvSpPr>
        <p:spPr>
          <a:xfrm>
            <a:off x="1563015" y="7790594"/>
            <a:ext cx="925361" cy="264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FC4208"/>
                </a:solidFill>
                <a:latin typeface="Nunito"/>
                <a:ea typeface="Nunito"/>
                <a:cs typeface="Nunito"/>
                <a:sym typeface="Nunito"/>
              </a:rPr>
              <a:t>Depression</a:t>
            </a:r>
            <a:endParaRPr sz="1100" dirty="0">
              <a:solidFill>
                <a:srgbClr val="FC420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39" name="Google Shape;79;p13">
            <a:extLst>
              <a:ext uri="{FF2B5EF4-FFF2-40B4-BE49-F238E27FC236}">
                <a16:creationId xmlns:a16="http://schemas.microsoft.com/office/drawing/2014/main" id="{8FD722DC-D67B-4EB3-858B-41E47E3E2A0B}"/>
              </a:ext>
            </a:extLst>
          </p:cNvPr>
          <p:cNvSpPr txBox="1"/>
          <p:nvPr/>
        </p:nvSpPr>
        <p:spPr>
          <a:xfrm rot="19441431">
            <a:off x="899993" y="6982061"/>
            <a:ext cx="1063963" cy="513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rgbClr val="FC4208"/>
                </a:solidFill>
                <a:latin typeface="Nunito"/>
                <a:ea typeface="Nunito"/>
                <a:cs typeface="Nunito"/>
                <a:sym typeface="Nunito"/>
              </a:rPr>
              <a:t>Phobias </a:t>
            </a:r>
            <a:endParaRPr sz="1100" dirty="0">
              <a:solidFill>
                <a:srgbClr val="FC420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40" name="Google Shape;89;p13">
            <a:extLst>
              <a:ext uri="{FF2B5EF4-FFF2-40B4-BE49-F238E27FC236}">
                <a16:creationId xmlns:a16="http://schemas.microsoft.com/office/drawing/2014/main" id="{0C6D7FA9-8C7E-4A19-B13E-9A20FE9D2E35}"/>
              </a:ext>
            </a:extLst>
          </p:cNvPr>
          <p:cNvSpPr txBox="1"/>
          <p:nvPr/>
        </p:nvSpPr>
        <p:spPr>
          <a:xfrm>
            <a:off x="2321735" y="7915160"/>
            <a:ext cx="990955" cy="480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33CC33"/>
                </a:solidFill>
                <a:latin typeface="Nunito"/>
                <a:ea typeface="Nunito"/>
                <a:cs typeface="Nunito"/>
                <a:sym typeface="Nunito"/>
              </a:rPr>
              <a:t>Animal studies in attachment</a:t>
            </a:r>
            <a:endParaRPr sz="1100" dirty="0">
              <a:solidFill>
                <a:srgbClr val="33CC3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41" name="Google Shape;89;p13">
            <a:extLst>
              <a:ext uri="{FF2B5EF4-FFF2-40B4-BE49-F238E27FC236}">
                <a16:creationId xmlns:a16="http://schemas.microsoft.com/office/drawing/2014/main" id="{BCEBD5E4-3863-423B-9FBA-F0839BA98E8B}"/>
              </a:ext>
            </a:extLst>
          </p:cNvPr>
          <p:cNvSpPr txBox="1"/>
          <p:nvPr/>
        </p:nvSpPr>
        <p:spPr>
          <a:xfrm>
            <a:off x="2372917" y="6809704"/>
            <a:ext cx="1111530" cy="5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33CC33"/>
                </a:solidFill>
                <a:latin typeface="Nunito"/>
                <a:ea typeface="Nunito"/>
                <a:cs typeface="Nunito"/>
                <a:sym typeface="Nunito"/>
              </a:rPr>
              <a:t>Explanations of attachment</a:t>
            </a:r>
            <a:endParaRPr sz="1100" dirty="0">
              <a:solidFill>
                <a:srgbClr val="33CC3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42" name="Google Shape;89;p13">
            <a:extLst>
              <a:ext uri="{FF2B5EF4-FFF2-40B4-BE49-F238E27FC236}">
                <a16:creationId xmlns:a16="http://schemas.microsoft.com/office/drawing/2014/main" id="{B03579C1-7291-4B94-8AFD-DD761443677B}"/>
              </a:ext>
            </a:extLst>
          </p:cNvPr>
          <p:cNvSpPr txBox="1"/>
          <p:nvPr/>
        </p:nvSpPr>
        <p:spPr>
          <a:xfrm>
            <a:off x="3919993" y="7837984"/>
            <a:ext cx="1169408" cy="589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33CC33"/>
                </a:solidFill>
                <a:latin typeface="Nunito"/>
                <a:ea typeface="Nunito"/>
                <a:cs typeface="Nunito"/>
                <a:sym typeface="Nunito"/>
              </a:rPr>
              <a:t>Types of attachment and maternal deprivation</a:t>
            </a:r>
            <a:endParaRPr sz="1100" dirty="0">
              <a:solidFill>
                <a:srgbClr val="33CC3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43" name="Google Shape;91;p13">
            <a:extLst>
              <a:ext uri="{FF2B5EF4-FFF2-40B4-BE49-F238E27FC236}">
                <a16:creationId xmlns:a16="http://schemas.microsoft.com/office/drawing/2014/main" id="{674D1982-3118-4A0F-8885-3CAA10CE8B30}"/>
              </a:ext>
            </a:extLst>
          </p:cNvPr>
          <p:cNvSpPr txBox="1"/>
          <p:nvPr/>
        </p:nvSpPr>
        <p:spPr>
          <a:xfrm>
            <a:off x="4988893" y="7895626"/>
            <a:ext cx="1007854" cy="5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dirty="0">
                <a:solidFill>
                  <a:srgbClr val="00B0F0"/>
                </a:solidFill>
                <a:latin typeface="Nunito"/>
                <a:ea typeface="Nunito"/>
                <a:cs typeface="Nunito"/>
                <a:sym typeface="Nunito"/>
              </a:rPr>
              <a:t>Research methods</a:t>
            </a:r>
            <a:endParaRPr sz="1100" dirty="0">
              <a:solidFill>
                <a:srgbClr val="00B0F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44" name="Google Shape;94;p13">
            <a:extLst>
              <a:ext uri="{FF2B5EF4-FFF2-40B4-BE49-F238E27FC236}">
                <a16:creationId xmlns:a16="http://schemas.microsoft.com/office/drawing/2014/main" id="{64D00CF4-F616-46B2-B5D5-D399C03DE0B1}"/>
              </a:ext>
            </a:extLst>
          </p:cNvPr>
          <p:cNvSpPr txBox="1"/>
          <p:nvPr/>
        </p:nvSpPr>
        <p:spPr>
          <a:xfrm rot="-2274092">
            <a:off x="6219745" y="7261023"/>
            <a:ext cx="1363001" cy="320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dirty="0">
                <a:solidFill>
                  <a:srgbClr val="CC0000"/>
                </a:solidFill>
                <a:latin typeface="Nunito"/>
                <a:ea typeface="Nunito"/>
                <a:cs typeface="Nunito"/>
                <a:sym typeface="Nunito"/>
              </a:rPr>
              <a:t>neurons</a:t>
            </a:r>
            <a:endParaRPr sz="1100" dirty="0">
              <a:solidFill>
                <a:srgbClr val="CC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CC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246" name="Google Shape;95;p13">
            <a:extLst>
              <a:ext uri="{FF2B5EF4-FFF2-40B4-BE49-F238E27FC236}">
                <a16:creationId xmlns:a16="http://schemas.microsoft.com/office/drawing/2014/main" id="{E2D54CA0-E3BC-44C0-976B-7A93917BDBD6}"/>
              </a:ext>
            </a:extLst>
          </p:cNvPr>
          <p:cNvCxnSpPr>
            <a:cxnSpLocks/>
          </p:cNvCxnSpPr>
          <p:nvPr/>
        </p:nvCxnSpPr>
        <p:spPr>
          <a:xfrm>
            <a:off x="6372971" y="6950889"/>
            <a:ext cx="457346" cy="103639"/>
          </a:xfrm>
          <a:prstGeom prst="straightConnector1">
            <a:avLst/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47" name="Google Shape;95;p13">
            <a:extLst>
              <a:ext uri="{FF2B5EF4-FFF2-40B4-BE49-F238E27FC236}">
                <a16:creationId xmlns:a16="http://schemas.microsoft.com/office/drawing/2014/main" id="{9CD18106-B010-44A9-AE75-9323A08E3EAC}"/>
              </a:ext>
            </a:extLst>
          </p:cNvPr>
          <p:cNvCxnSpPr>
            <a:cxnSpLocks/>
          </p:cNvCxnSpPr>
          <p:nvPr/>
        </p:nvCxnSpPr>
        <p:spPr>
          <a:xfrm flipV="1">
            <a:off x="5662977" y="7080261"/>
            <a:ext cx="0" cy="522257"/>
          </a:xfrm>
          <a:prstGeom prst="straightConnector1">
            <a:avLst/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248" name="Google Shape;94;p13">
            <a:extLst>
              <a:ext uri="{FF2B5EF4-FFF2-40B4-BE49-F238E27FC236}">
                <a16:creationId xmlns:a16="http://schemas.microsoft.com/office/drawing/2014/main" id="{539337C7-B46C-4991-AAD3-BC92A6C1478C}"/>
              </a:ext>
            </a:extLst>
          </p:cNvPr>
          <p:cNvSpPr txBox="1"/>
          <p:nvPr/>
        </p:nvSpPr>
        <p:spPr>
          <a:xfrm rot="3355466">
            <a:off x="6082051" y="5783492"/>
            <a:ext cx="1791767" cy="320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 err="1">
                <a:solidFill>
                  <a:srgbClr val="CC0000"/>
                </a:solidFill>
                <a:latin typeface="Nunito"/>
                <a:ea typeface="Nunito"/>
                <a:cs typeface="Nunito"/>
                <a:sym typeface="Nunito"/>
              </a:rPr>
              <a:t>Localisation</a:t>
            </a:r>
            <a:r>
              <a:rPr lang="en-US" sz="1100" dirty="0">
                <a:solidFill>
                  <a:srgbClr val="CC0000"/>
                </a:solidFill>
                <a:latin typeface="Nunito"/>
                <a:ea typeface="Nunito"/>
                <a:cs typeface="Nunito"/>
                <a:sym typeface="Nunito"/>
              </a:rPr>
              <a:t> of function</a:t>
            </a:r>
            <a:endParaRPr sz="1100" dirty="0">
              <a:solidFill>
                <a:srgbClr val="CC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49" name="Google Shape;94;p13">
            <a:extLst>
              <a:ext uri="{FF2B5EF4-FFF2-40B4-BE49-F238E27FC236}">
                <a16:creationId xmlns:a16="http://schemas.microsoft.com/office/drawing/2014/main" id="{48D7DC56-90ED-4170-AF79-B596E6F558F2}"/>
              </a:ext>
            </a:extLst>
          </p:cNvPr>
          <p:cNvSpPr txBox="1"/>
          <p:nvPr/>
        </p:nvSpPr>
        <p:spPr>
          <a:xfrm rot="2025971">
            <a:off x="6567719" y="4780004"/>
            <a:ext cx="1025041" cy="25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CC0000"/>
                </a:solidFill>
                <a:latin typeface="Nunito"/>
                <a:ea typeface="Nunito"/>
                <a:cs typeface="Nunito"/>
                <a:sym typeface="Nunito"/>
              </a:rPr>
              <a:t>Ways of studying the brain</a:t>
            </a:r>
            <a:endParaRPr sz="1100" dirty="0">
              <a:solidFill>
                <a:srgbClr val="CC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50" name="Google Shape;94;p13">
            <a:extLst>
              <a:ext uri="{FF2B5EF4-FFF2-40B4-BE49-F238E27FC236}">
                <a16:creationId xmlns:a16="http://schemas.microsoft.com/office/drawing/2014/main" id="{5DBAE280-E839-4F7C-BF2F-452119C5A78A}"/>
              </a:ext>
            </a:extLst>
          </p:cNvPr>
          <p:cNvSpPr txBox="1"/>
          <p:nvPr/>
        </p:nvSpPr>
        <p:spPr>
          <a:xfrm rot="5400000">
            <a:off x="6101878" y="7067582"/>
            <a:ext cx="1923838" cy="257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CC0000"/>
                </a:solidFill>
                <a:latin typeface="Nunito"/>
                <a:ea typeface="Nunito"/>
                <a:cs typeface="Nunito"/>
                <a:sym typeface="Nunito"/>
              </a:rPr>
              <a:t>Fight or flight response</a:t>
            </a:r>
            <a:endParaRPr sz="1100" dirty="0">
              <a:solidFill>
                <a:srgbClr val="CC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51" name="Google Shape;94;p13">
            <a:extLst>
              <a:ext uri="{FF2B5EF4-FFF2-40B4-BE49-F238E27FC236}">
                <a16:creationId xmlns:a16="http://schemas.microsoft.com/office/drawing/2014/main" id="{39909714-7F91-40B8-ACB7-54397CB5A9BC}"/>
              </a:ext>
            </a:extLst>
          </p:cNvPr>
          <p:cNvSpPr txBox="1"/>
          <p:nvPr/>
        </p:nvSpPr>
        <p:spPr>
          <a:xfrm>
            <a:off x="4951511" y="4864925"/>
            <a:ext cx="1521263" cy="320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CC0000"/>
                </a:solidFill>
                <a:latin typeface="Nunito"/>
                <a:ea typeface="Nunito"/>
                <a:cs typeface="Nunito"/>
                <a:sym typeface="Nunito"/>
              </a:rPr>
              <a:t>Biological rhythms</a:t>
            </a:r>
            <a:endParaRPr sz="1100" dirty="0">
              <a:solidFill>
                <a:srgbClr val="CC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52" name="Google Shape;94;p13">
            <a:extLst>
              <a:ext uri="{FF2B5EF4-FFF2-40B4-BE49-F238E27FC236}">
                <a16:creationId xmlns:a16="http://schemas.microsoft.com/office/drawing/2014/main" id="{44793188-7F95-428A-B826-9833D946CA5D}"/>
              </a:ext>
            </a:extLst>
          </p:cNvPr>
          <p:cNvSpPr txBox="1"/>
          <p:nvPr/>
        </p:nvSpPr>
        <p:spPr>
          <a:xfrm rot="14472403">
            <a:off x="4938836" y="6100306"/>
            <a:ext cx="1137327" cy="320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CC0000"/>
                </a:solidFill>
                <a:latin typeface="Nunito"/>
                <a:ea typeface="Nunito"/>
                <a:cs typeface="Nunito"/>
                <a:sym typeface="Nunito"/>
              </a:rPr>
              <a:t>Plasticity and functional recovery</a:t>
            </a:r>
            <a:endParaRPr sz="1100" dirty="0">
              <a:solidFill>
                <a:srgbClr val="CC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53" name="Google Shape;98;p13">
            <a:extLst>
              <a:ext uri="{FF2B5EF4-FFF2-40B4-BE49-F238E27FC236}">
                <a16:creationId xmlns:a16="http://schemas.microsoft.com/office/drawing/2014/main" id="{ABEC3752-2AEF-48CB-8855-567D733F6F28}"/>
              </a:ext>
            </a:extLst>
          </p:cNvPr>
          <p:cNvSpPr txBox="1"/>
          <p:nvPr/>
        </p:nvSpPr>
        <p:spPr>
          <a:xfrm>
            <a:off x="4046260" y="5962011"/>
            <a:ext cx="1004863" cy="4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dirty="0">
                <a:solidFill>
                  <a:srgbClr val="3C78D8"/>
                </a:solidFill>
                <a:latin typeface="Nunito"/>
                <a:ea typeface="Nunito"/>
                <a:cs typeface="Nunito"/>
                <a:sym typeface="Nunito"/>
              </a:rPr>
              <a:t>Smoking addiction</a:t>
            </a:r>
            <a:endParaRPr sz="1100" dirty="0">
              <a:solidFill>
                <a:srgbClr val="3C78D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54" name="Google Shape;98;p13">
            <a:extLst>
              <a:ext uri="{FF2B5EF4-FFF2-40B4-BE49-F238E27FC236}">
                <a16:creationId xmlns:a16="http://schemas.microsoft.com/office/drawing/2014/main" id="{B5B77D68-97A1-4742-88A4-455BF19694D0}"/>
              </a:ext>
            </a:extLst>
          </p:cNvPr>
          <p:cNvSpPr txBox="1"/>
          <p:nvPr/>
        </p:nvSpPr>
        <p:spPr>
          <a:xfrm>
            <a:off x="3080664" y="6038889"/>
            <a:ext cx="1223700" cy="4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dirty="0">
                <a:solidFill>
                  <a:srgbClr val="3C78D8"/>
                </a:solidFill>
                <a:latin typeface="Nunito"/>
                <a:ea typeface="Nunito"/>
                <a:cs typeface="Nunito"/>
                <a:sym typeface="Nunito"/>
              </a:rPr>
              <a:t>Risk factors in addiction</a:t>
            </a:r>
            <a:endParaRPr sz="1100" dirty="0">
              <a:solidFill>
                <a:srgbClr val="3C78D8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rgbClr val="3C78D8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rgbClr val="3C78D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55" name="Google Shape;98;p13">
            <a:extLst>
              <a:ext uri="{FF2B5EF4-FFF2-40B4-BE49-F238E27FC236}">
                <a16:creationId xmlns:a16="http://schemas.microsoft.com/office/drawing/2014/main" id="{97805DC7-7EF8-4EF9-A068-090D585A992D}"/>
              </a:ext>
            </a:extLst>
          </p:cNvPr>
          <p:cNvSpPr txBox="1"/>
          <p:nvPr/>
        </p:nvSpPr>
        <p:spPr>
          <a:xfrm>
            <a:off x="3122118" y="4610902"/>
            <a:ext cx="1223700" cy="4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dirty="0">
                <a:solidFill>
                  <a:srgbClr val="3C78D8"/>
                </a:solidFill>
                <a:latin typeface="Nunito"/>
                <a:ea typeface="Nunito"/>
                <a:cs typeface="Nunito"/>
                <a:sym typeface="Nunito"/>
              </a:rPr>
              <a:t>How to change addictive behavior</a:t>
            </a:r>
            <a:endParaRPr sz="1100" dirty="0">
              <a:solidFill>
                <a:srgbClr val="3C78D8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rgbClr val="3C78D8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rgbClr val="3C78D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56" name="Google Shape;109;p13">
            <a:extLst>
              <a:ext uri="{FF2B5EF4-FFF2-40B4-BE49-F238E27FC236}">
                <a16:creationId xmlns:a16="http://schemas.microsoft.com/office/drawing/2014/main" id="{9B77E99C-4364-4E03-BF83-B9B4B500BEB4}"/>
              </a:ext>
            </a:extLst>
          </p:cNvPr>
          <p:cNvSpPr txBox="1"/>
          <p:nvPr/>
        </p:nvSpPr>
        <p:spPr>
          <a:xfrm>
            <a:off x="448119" y="5874845"/>
            <a:ext cx="1496340" cy="808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rgbClr val="BF9000"/>
                </a:solidFill>
                <a:latin typeface="Nunito"/>
                <a:ea typeface="Nunito"/>
                <a:cs typeface="Nunito"/>
                <a:sym typeface="Nunito"/>
              </a:rPr>
              <a:t>Psychological explanations and treatments  explanations of SZ</a:t>
            </a:r>
            <a:endParaRPr sz="1100" dirty="0">
              <a:solidFill>
                <a:srgbClr val="BF9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57" name="Google Shape;128;p13">
            <a:extLst>
              <a:ext uri="{FF2B5EF4-FFF2-40B4-BE49-F238E27FC236}">
                <a16:creationId xmlns:a16="http://schemas.microsoft.com/office/drawing/2014/main" id="{321C1A85-9533-455F-B211-B43709A73207}"/>
              </a:ext>
            </a:extLst>
          </p:cNvPr>
          <p:cNvSpPr txBox="1"/>
          <p:nvPr/>
        </p:nvSpPr>
        <p:spPr>
          <a:xfrm>
            <a:off x="1592245" y="3819084"/>
            <a:ext cx="1012642" cy="513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dirty="0">
                <a:solidFill>
                  <a:srgbClr val="00B0F0"/>
                </a:solidFill>
                <a:latin typeface="Nunito"/>
                <a:ea typeface="Nunito"/>
                <a:cs typeface="Nunito"/>
                <a:sym typeface="Nunito"/>
              </a:rPr>
              <a:t>statistical analysis</a:t>
            </a:r>
            <a:endParaRPr sz="1100" dirty="0">
              <a:solidFill>
                <a:srgbClr val="00B0F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258" name="Google Shape;127;p13">
            <a:extLst>
              <a:ext uri="{FF2B5EF4-FFF2-40B4-BE49-F238E27FC236}">
                <a16:creationId xmlns:a16="http://schemas.microsoft.com/office/drawing/2014/main" id="{6D710CA6-2563-4656-853F-0458A5CE4464}"/>
              </a:ext>
            </a:extLst>
          </p:cNvPr>
          <p:cNvCxnSpPr>
            <a:cxnSpLocks/>
          </p:cNvCxnSpPr>
          <p:nvPr/>
        </p:nvCxnSpPr>
        <p:spPr>
          <a:xfrm flipH="1" flipV="1">
            <a:off x="582134" y="4534275"/>
            <a:ext cx="577818" cy="347437"/>
          </a:xfrm>
          <a:prstGeom prst="straightConnector1">
            <a:avLst/>
          </a:prstGeom>
          <a:noFill/>
          <a:ln w="19050" cap="flat" cmpd="sng">
            <a:solidFill>
              <a:srgbClr val="F1C23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259" name="Google Shape;118;p13">
            <a:extLst>
              <a:ext uri="{FF2B5EF4-FFF2-40B4-BE49-F238E27FC236}">
                <a16:creationId xmlns:a16="http://schemas.microsoft.com/office/drawing/2014/main" id="{1FBCD2C1-604C-414D-9E21-388F8055E037}"/>
              </a:ext>
            </a:extLst>
          </p:cNvPr>
          <p:cNvSpPr txBox="1"/>
          <p:nvPr/>
        </p:nvSpPr>
        <p:spPr>
          <a:xfrm>
            <a:off x="5319504" y="2659610"/>
            <a:ext cx="1201844" cy="602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rgbClr val="CC0000"/>
                </a:solidFill>
                <a:latin typeface="Nunito"/>
                <a:ea typeface="Nunito"/>
                <a:cs typeface="Nunito"/>
                <a:sym typeface="Nunito"/>
              </a:rPr>
              <a:t>Idiographic and nomothetic approach</a:t>
            </a:r>
            <a:endParaRPr sz="1100" dirty="0">
              <a:solidFill>
                <a:srgbClr val="CC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60" name="Google Shape;118;p13">
            <a:extLst>
              <a:ext uri="{FF2B5EF4-FFF2-40B4-BE49-F238E27FC236}">
                <a16:creationId xmlns:a16="http://schemas.microsoft.com/office/drawing/2014/main" id="{E28C3B1C-FF3E-43F5-98C9-4DDAF93B8393}"/>
              </a:ext>
            </a:extLst>
          </p:cNvPr>
          <p:cNvSpPr txBox="1"/>
          <p:nvPr/>
        </p:nvSpPr>
        <p:spPr>
          <a:xfrm rot="5400000">
            <a:off x="6226196" y="2539527"/>
            <a:ext cx="2259980" cy="513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rgbClr val="CC0000"/>
                </a:solidFill>
                <a:latin typeface="Nunito"/>
                <a:ea typeface="Nunito"/>
                <a:cs typeface="Nunito"/>
                <a:sym typeface="Nunito"/>
              </a:rPr>
              <a:t>Socially sensitive research</a:t>
            </a:r>
            <a:endParaRPr sz="1100" dirty="0">
              <a:solidFill>
                <a:srgbClr val="CC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1890ACF-BFC5-4A57-A943-76026A91BC9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2899" y="8702787"/>
            <a:ext cx="591001" cy="591001"/>
          </a:xfrm>
          <a:prstGeom prst="rect">
            <a:avLst/>
          </a:prstGeom>
        </p:spPr>
      </p:pic>
      <p:sp>
        <p:nvSpPr>
          <p:cNvPr id="31" name="AutoShape 8" descr="Sigmund Freud Vector Image">
            <a:extLst>
              <a:ext uri="{FF2B5EF4-FFF2-40B4-BE49-F238E27FC236}">
                <a16:creationId xmlns:a16="http://schemas.microsoft.com/office/drawing/2014/main" id="{1E25E2BA-F224-4E17-A048-F8638272DC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27438" y="51927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294AE60-D565-49E1-88F2-95DB48F3CF4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77617" y="9807841"/>
            <a:ext cx="650607" cy="54217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365C793-0C6B-449B-AAB5-6CC510C49AD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7021" y="10328894"/>
            <a:ext cx="463219" cy="35566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48CC57B-9B49-4825-8EA2-167DA235D79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23844" y="8759499"/>
            <a:ext cx="567712" cy="37718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77CD333-9647-4507-8899-9BBFB73F3DC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815" y="9919959"/>
            <a:ext cx="439019" cy="38336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616F9F9-EAE6-4DB8-AF96-CB63637EF6B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14544" y="8813887"/>
            <a:ext cx="622962" cy="324671"/>
          </a:xfrm>
          <a:prstGeom prst="rect">
            <a:avLst/>
          </a:prstGeom>
        </p:spPr>
      </p:pic>
      <p:sp>
        <p:nvSpPr>
          <p:cNvPr id="81" name="Google Shape;81;p13"/>
          <p:cNvSpPr txBox="1"/>
          <p:nvPr/>
        </p:nvSpPr>
        <p:spPr>
          <a:xfrm rot="-5401103">
            <a:off x="-739408" y="8101039"/>
            <a:ext cx="2123504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FC4208"/>
                </a:solidFill>
                <a:latin typeface="Nunito"/>
                <a:ea typeface="Nunito"/>
                <a:cs typeface="Nunito"/>
                <a:sym typeface="Nunito"/>
              </a:rPr>
              <a:t>Definitions of abnormality</a:t>
            </a:r>
            <a:endParaRPr sz="1100" dirty="0">
              <a:solidFill>
                <a:srgbClr val="FC420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1F613054-8DF3-48C6-A71D-39548C005D6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5278" y="7059644"/>
            <a:ext cx="574546" cy="38233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36CC2DC-AC46-4B95-9B50-8EC76293C59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70470" y="8068796"/>
            <a:ext cx="625494" cy="41623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3E9EF4D5-CAC4-4542-AF22-30987E2E6B0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58116" y="6757322"/>
            <a:ext cx="663005" cy="379498"/>
          </a:xfrm>
          <a:prstGeom prst="rect">
            <a:avLst/>
          </a:prstGeom>
        </p:spPr>
      </p:pic>
      <p:sp>
        <p:nvSpPr>
          <p:cNvPr id="265" name="Google Shape;89;p13">
            <a:extLst>
              <a:ext uri="{FF2B5EF4-FFF2-40B4-BE49-F238E27FC236}">
                <a16:creationId xmlns:a16="http://schemas.microsoft.com/office/drawing/2014/main" id="{36DF1CAA-41C3-4484-8F82-B451FF595A22}"/>
              </a:ext>
            </a:extLst>
          </p:cNvPr>
          <p:cNvSpPr txBox="1"/>
          <p:nvPr/>
        </p:nvSpPr>
        <p:spPr>
          <a:xfrm>
            <a:off x="1530808" y="6744143"/>
            <a:ext cx="968700" cy="5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33CC33"/>
                </a:solidFill>
                <a:latin typeface="Nunito"/>
                <a:ea typeface="Nunito"/>
                <a:cs typeface="Nunito"/>
                <a:sym typeface="Nunito"/>
              </a:rPr>
              <a:t>Caregiver interaction</a:t>
            </a:r>
            <a:endParaRPr sz="1100" dirty="0">
              <a:solidFill>
                <a:srgbClr val="33CC3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031" name="Picture 1030">
            <a:extLst>
              <a:ext uri="{FF2B5EF4-FFF2-40B4-BE49-F238E27FC236}">
                <a16:creationId xmlns:a16="http://schemas.microsoft.com/office/drawing/2014/main" id="{B9A1889E-EB8E-4AF8-AE20-41CA6735492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141703" y="7929140"/>
            <a:ext cx="685487" cy="460327"/>
          </a:xfrm>
          <a:prstGeom prst="rect">
            <a:avLst/>
          </a:prstGeom>
        </p:spPr>
      </p:pic>
      <p:pic>
        <p:nvPicPr>
          <p:cNvPr id="1037" name="Picture 1036">
            <a:extLst>
              <a:ext uri="{FF2B5EF4-FFF2-40B4-BE49-F238E27FC236}">
                <a16:creationId xmlns:a16="http://schemas.microsoft.com/office/drawing/2014/main" id="{5B78DF58-0C0B-4419-966E-5393D76ACE7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947926" y="6513681"/>
            <a:ext cx="336643" cy="336643"/>
          </a:xfrm>
          <a:prstGeom prst="rect">
            <a:avLst/>
          </a:prstGeom>
        </p:spPr>
      </p:pic>
      <p:pic>
        <p:nvPicPr>
          <p:cNvPr id="1038" name="Picture 1037">
            <a:extLst>
              <a:ext uri="{FF2B5EF4-FFF2-40B4-BE49-F238E27FC236}">
                <a16:creationId xmlns:a16="http://schemas.microsoft.com/office/drawing/2014/main" id="{38B8272B-3B84-4FA0-9E23-5C93609B0A95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068490" y="6461915"/>
            <a:ext cx="557682" cy="371112"/>
          </a:xfrm>
          <a:prstGeom prst="rect">
            <a:avLst/>
          </a:prstGeom>
        </p:spPr>
      </p:pic>
      <p:pic>
        <p:nvPicPr>
          <p:cNvPr id="1043" name="Picture 1042">
            <a:extLst>
              <a:ext uri="{FF2B5EF4-FFF2-40B4-BE49-F238E27FC236}">
                <a16:creationId xmlns:a16="http://schemas.microsoft.com/office/drawing/2014/main" id="{9DEB6B80-E333-462D-B930-F0859F7E1CB1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039134" y="6337427"/>
            <a:ext cx="381212" cy="704665"/>
          </a:xfrm>
          <a:prstGeom prst="rect">
            <a:avLst/>
          </a:prstGeom>
        </p:spPr>
      </p:pic>
      <p:pic>
        <p:nvPicPr>
          <p:cNvPr id="1046" name="Picture 1045">
            <a:extLst>
              <a:ext uri="{FF2B5EF4-FFF2-40B4-BE49-F238E27FC236}">
                <a16:creationId xmlns:a16="http://schemas.microsoft.com/office/drawing/2014/main" id="{FECA27AD-3FE3-473F-BBFB-38994C18CE1D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466493" y="7820421"/>
            <a:ext cx="980999" cy="512651"/>
          </a:xfrm>
          <a:prstGeom prst="rect">
            <a:avLst/>
          </a:prstGeom>
        </p:spPr>
      </p:pic>
      <p:pic>
        <p:nvPicPr>
          <p:cNvPr id="1047" name="Picture 1046">
            <a:extLst>
              <a:ext uri="{FF2B5EF4-FFF2-40B4-BE49-F238E27FC236}">
                <a16:creationId xmlns:a16="http://schemas.microsoft.com/office/drawing/2014/main" id="{77823F3C-C8EC-4462-9490-ACD453EBFD48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 rot="1339193">
            <a:off x="5996714" y="7517911"/>
            <a:ext cx="342801" cy="348421"/>
          </a:xfrm>
          <a:prstGeom prst="rect">
            <a:avLst/>
          </a:prstGeom>
        </p:spPr>
      </p:pic>
      <p:pic>
        <p:nvPicPr>
          <p:cNvPr id="1050" name="Picture 1049">
            <a:extLst>
              <a:ext uri="{FF2B5EF4-FFF2-40B4-BE49-F238E27FC236}">
                <a16:creationId xmlns:a16="http://schemas.microsoft.com/office/drawing/2014/main" id="{D0A78755-5409-4F58-9E6B-E569FA9312EC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 rot="5400000">
            <a:off x="6763983" y="6949770"/>
            <a:ext cx="1182235" cy="408521"/>
          </a:xfrm>
          <a:prstGeom prst="rect">
            <a:avLst/>
          </a:prstGeom>
        </p:spPr>
      </p:pic>
      <p:pic>
        <p:nvPicPr>
          <p:cNvPr id="1055" name="Picture 1054">
            <a:extLst>
              <a:ext uri="{FF2B5EF4-FFF2-40B4-BE49-F238E27FC236}">
                <a16:creationId xmlns:a16="http://schemas.microsoft.com/office/drawing/2014/main" id="{AA76AA29-950E-4E73-9F9C-92ADA55A3C45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 rot="11326449">
            <a:off x="6022035" y="5676742"/>
            <a:ext cx="347502" cy="554784"/>
          </a:xfrm>
          <a:prstGeom prst="rect">
            <a:avLst/>
          </a:prstGeom>
        </p:spPr>
      </p:pic>
      <p:pic>
        <p:nvPicPr>
          <p:cNvPr id="1058" name="Picture 1057">
            <a:extLst>
              <a:ext uri="{FF2B5EF4-FFF2-40B4-BE49-F238E27FC236}">
                <a16:creationId xmlns:a16="http://schemas.microsoft.com/office/drawing/2014/main" id="{7A49F1EC-9925-49C7-AFBB-BD084EB88DC3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 rot="11724738">
            <a:off x="5891933" y="5029440"/>
            <a:ext cx="429563" cy="605017"/>
          </a:xfrm>
          <a:prstGeom prst="rect">
            <a:avLst/>
          </a:prstGeom>
        </p:spPr>
      </p:pic>
      <p:pic>
        <p:nvPicPr>
          <p:cNvPr id="1059" name="Picture 1058">
            <a:extLst>
              <a:ext uri="{FF2B5EF4-FFF2-40B4-BE49-F238E27FC236}">
                <a16:creationId xmlns:a16="http://schemas.microsoft.com/office/drawing/2014/main" id="{0B0C584B-3E77-4D30-AA14-D384371B12ED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 rot="8636348">
            <a:off x="5403115" y="5143604"/>
            <a:ext cx="197442" cy="278087"/>
          </a:xfrm>
          <a:prstGeom prst="rect">
            <a:avLst/>
          </a:prstGeom>
        </p:spPr>
      </p:pic>
      <p:pic>
        <p:nvPicPr>
          <p:cNvPr id="1060" name="Picture 1059">
            <a:extLst>
              <a:ext uri="{FF2B5EF4-FFF2-40B4-BE49-F238E27FC236}">
                <a16:creationId xmlns:a16="http://schemas.microsoft.com/office/drawing/2014/main" id="{7D8920A6-3B98-4751-AF27-E1D81DFC3D19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305523" y="4448722"/>
            <a:ext cx="774600" cy="491679"/>
          </a:xfrm>
          <a:prstGeom prst="rect">
            <a:avLst/>
          </a:prstGeom>
        </p:spPr>
      </p:pic>
      <p:pic>
        <p:nvPicPr>
          <p:cNvPr id="1061" name="Picture 1060">
            <a:extLst>
              <a:ext uri="{FF2B5EF4-FFF2-40B4-BE49-F238E27FC236}">
                <a16:creationId xmlns:a16="http://schemas.microsoft.com/office/drawing/2014/main" id="{6099E5CA-555C-4273-9A9D-9DF6DCED3384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264964" y="5763531"/>
            <a:ext cx="474936" cy="266853"/>
          </a:xfrm>
          <a:prstGeom prst="rect">
            <a:avLst/>
          </a:prstGeom>
        </p:spPr>
      </p:pic>
      <p:pic>
        <p:nvPicPr>
          <p:cNvPr id="1062" name="Picture 1061">
            <a:extLst>
              <a:ext uri="{FF2B5EF4-FFF2-40B4-BE49-F238E27FC236}">
                <a16:creationId xmlns:a16="http://schemas.microsoft.com/office/drawing/2014/main" id="{A4B69CF8-C2F3-42B2-AF41-B8815EC0D032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4578953" y="4395721"/>
            <a:ext cx="454560" cy="394203"/>
          </a:xfrm>
          <a:prstGeom prst="rect">
            <a:avLst/>
          </a:prstGeom>
        </p:spPr>
      </p:pic>
      <p:pic>
        <p:nvPicPr>
          <p:cNvPr id="1064" name="Picture 1063">
            <a:extLst>
              <a:ext uri="{FF2B5EF4-FFF2-40B4-BE49-F238E27FC236}">
                <a16:creationId xmlns:a16="http://schemas.microsoft.com/office/drawing/2014/main" id="{252B6932-D305-4D84-898A-3953D0F1BED5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 flipH="1">
            <a:off x="3925902" y="5475040"/>
            <a:ext cx="91239" cy="615155"/>
          </a:xfrm>
          <a:prstGeom prst="rect">
            <a:avLst/>
          </a:prstGeom>
        </p:spPr>
      </p:pic>
      <p:pic>
        <p:nvPicPr>
          <p:cNvPr id="1065" name="Picture 1064">
            <a:extLst>
              <a:ext uri="{FF2B5EF4-FFF2-40B4-BE49-F238E27FC236}">
                <a16:creationId xmlns:a16="http://schemas.microsoft.com/office/drawing/2014/main" id="{DED633A2-0AD7-47A6-80A8-06803D8CE429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 rot="11685031">
            <a:off x="4532311" y="5142519"/>
            <a:ext cx="45719" cy="422020"/>
          </a:xfrm>
          <a:prstGeom prst="rect">
            <a:avLst/>
          </a:prstGeom>
        </p:spPr>
      </p:pic>
      <p:pic>
        <p:nvPicPr>
          <p:cNvPr id="1066" name="Picture 1065">
            <a:extLst>
              <a:ext uri="{FF2B5EF4-FFF2-40B4-BE49-F238E27FC236}">
                <a16:creationId xmlns:a16="http://schemas.microsoft.com/office/drawing/2014/main" id="{03B18839-BEFC-4D81-9C5C-0AD467D97749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 rot="10800000">
            <a:off x="4107292" y="5197558"/>
            <a:ext cx="45719" cy="422021"/>
          </a:xfrm>
          <a:prstGeom prst="rect">
            <a:avLst/>
          </a:prstGeom>
        </p:spPr>
      </p:pic>
      <p:pic>
        <p:nvPicPr>
          <p:cNvPr id="1068" name="Picture 1067">
            <a:extLst>
              <a:ext uri="{FF2B5EF4-FFF2-40B4-BE49-F238E27FC236}">
                <a16:creationId xmlns:a16="http://schemas.microsoft.com/office/drawing/2014/main" id="{9E41CBD0-D561-4F68-8AF7-B22F2D8B5C71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3487113" y="5829326"/>
            <a:ext cx="413506" cy="322339"/>
          </a:xfrm>
          <a:prstGeom prst="rect">
            <a:avLst/>
          </a:prstGeom>
        </p:spPr>
      </p:pic>
      <p:cxnSp>
        <p:nvCxnSpPr>
          <p:cNvPr id="308" name="Google Shape;131;p13">
            <a:extLst>
              <a:ext uri="{FF2B5EF4-FFF2-40B4-BE49-F238E27FC236}">
                <a16:creationId xmlns:a16="http://schemas.microsoft.com/office/drawing/2014/main" id="{A9606C6B-4E4E-4473-9B38-D221B4E79C38}"/>
              </a:ext>
            </a:extLst>
          </p:cNvPr>
          <p:cNvCxnSpPr>
            <a:cxnSpLocks/>
          </p:cNvCxnSpPr>
          <p:nvPr/>
        </p:nvCxnSpPr>
        <p:spPr>
          <a:xfrm>
            <a:off x="2289910" y="5599335"/>
            <a:ext cx="63754" cy="376848"/>
          </a:xfrm>
          <a:prstGeom prst="straightConnector1">
            <a:avLst/>
          </a:prstGeom>
          <a:noFill/>
          <a:ln w="19050" cap="flat" cmpd="sng">
            <a:solidFill>
              <a:srgbClr val="F1C232"/>
            </a:solidFill>
            <a:prstDash val="solid"/>
            <a:round/>
            <a:headEnd type="oval" w="med" len="med"/>
            <a:tailEnd type="none" w="med" len="med"/>
          </a:ln>
        </p:spPr>
      </p:cxnSp>
      <p:pic>
        <p:nvPicPr>
          <p:cNvPr id="1074" name="Picture 1073">
            <a:extLst>
              <a:ext uri="{FF2B5EF4-FFF2-40B4-BE49-F238E27FC236}">
                <a16:creationId xmlns:a16="http://schemas.microsoft.com/office/drawing/2014/main" id="{0E42F1BE-FC05-4C09-8120-8783CF98642C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287120" y="4234777"/>
            <a:ext cx="430190" cy="361711"/>
          </a:xfrm>
          <a:prstGeom prst="rect">
            <a:avLst/>
          </a:prstGeom>
        </p:spPr>
      </p:pic>
      <p:pic>
        <p:nvPicPr>
          <p:cNvPr id="1075" name="Picture 1074">
            <a:extLst>
              <a:ext uri="{FF2B5EF4-FFF2-40B4-BE49-F238E27FC236}">
                <a16:creationId xmlns:a16="http://schemas.microsoft.com/office/drawing/2014/main" id="{00F413AF-5866-423C-A0F8-0DEE8D6DD25D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93113" y="5863509"/>
            <a:ext cx="684779" cy="646242"/>
          </a:xfrm>
          <a:prstGeom prst="rect">
            <a:avLst/>
          </a:prstGeom>
        </p:spPr>
      </p:pic>
      <p:pic>
        <p:nvPicPr>
          <p:cNvPr id="1079" name="Picture 1078">
            <a:extLst>
              <a:ext uri="{FF2B5EF4-FFF2-40B4-BE49-F238E27FC236}">
                <a16:creationId xmlns:a16="http://schemas.microsoft.com/office/drawing/2014/main" id="{6EC234FF-33B5-42FA-B8AC-F1008232582C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 flipV="1">
            <a:off x="50277" y="3307711"/>
            <a:ext cx="478373" cy="398644"/>
          </a:xfrm>
          <a:prstGeom prst="rect">
            <a:avLst/>
          </a:prstGeom>
        </p:spPr>
      </p:pic>
      <p:pic>
        <p:nvPicPr>
          <p:cNvPr id="1080" name="Picture 1079">
            <a:extLst>
              <a:ext uri="{FF2B5EF4-FFF2-40B4-BE49-F238E27FC236}">
                <a16:creationId xmlns:a16="http://schemas.microsoft.com/office/drawing/2014/main" id="{2B97D17D-1872-4FBB-A842-252B29C83CB9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896129" y="3246620"/>
            <a:ext cx="393579" cy="457914"/>
          </a:xfrm>
          <a:prstGeom prst="rect">
            <a:avLst/>
          </a:prstGeom>
        </p:spPr>
      </p:pic>
      <p:pic>
        <p:nvPicPr>
          <p:cNvPr id="263" name="Picture 262">
            <a:extLst>
              <a:ext uri="{FF2B5EF4-FFF2-40B4-BE49-F238E27FC236}">
                <a16:creationId xmlns:a16="http://schemas.microsoft.com/office/drawing/2014/main" id="{991620FB-B281-420F-9021-F4D50B4AF586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5299507" y="4015248"/>
            <a:ext cx="358748" cy="358748"/>
          </a:xfrm>
          <a:prstGeom prst="rect">
            <a:avLst/>
          </a:prstGeom>
        </p:spPr>
      </p:pic>
      <p:pic>
        <p:nvPicPr>
          <p:cNvPr id="268" name="Picture 267">
            <a:extLst>
              <a:ext uri="{FF2B5EF4-FFF2-40B4-BE49-F238E27FC236}">
                <a16:creationId xmlns:a16="http://schemas.microsoft.com/office/drawing/2014/main" id="{D4D10F46-088D-4858-A505-542AE90FFC18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6409547" y="4062806"/>
            <a:ext cx="1064326" cy="601576"/>
          </a:xfrm>
          <a:prstGeom prst="rect">
            <a:avLst/>
          </a:prstGeom>
        </p:spPr>
      </p:pic>
      <p:pic>
        <p:nvPicPr>
          <p:cNvPr id="271" name="Picture 270">
            <a:extLst>
              <a:ext uri="{FF2B5EF4-FFF2-40B4-BE49-F238E27FC236}">
                <a16:creationId xmlns:a16="http://schemas.microsoft.com/office/drawing/2014/main" id="{32BE5583-5AD7-4DCE-B02E-8312749655DD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3923503" y="3351159"/>
            <a:ext cx="612467" cy="545559"/>
          </a:xfrm>
          <a:prstGeom prst="rect">
            <a:avLst/>
          </a:prstGeom>
        </p:spPr>
      </p:pic>
      <p:pic>
        <p:nvPicPr>
          <p:cNvPr id="272" name="Picture 271">
            <a:extLst>
              <a:ext uri="{FF2B5EF4-FFF2-40B4-BE49-F238E27FC236}">
                <a16:creationId xmlns:a16="http://schemas.microsoft.com/office/drawing/2014/main" id="{1DB1F594-4051-4D9D-8F66-24335559A275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 rot="8029658">
            <a:off x="6758362" y="3407991"/>
            <a:ext cx="50763" cy="265094"/>
          </a:xfrm>
          <a:prstGeom prst="rect">
            <a:avLst/>
          </a:prstGeom>
        </p:spPr>
      </p:pic>
      <p:pic>
        <p:nvPicPr>
          <p:cNvPr id="276" name="Picture 275">
            <a:extLst>
              <a:ext uri="{FF2B5EF4-FFF2-40B4-BE49-F238E27FC236}">
                <a16:creationId xmlns:a16="http://schemas.microsoft.com/office/drawing/2014/main" id="{93D409B2-DFAD-4B9E-9B8E-30361A777ACC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4888817" y="2044156"/>
            <a:ext cx="487471" cy="360608"/>
          </a:xfrm>
          <a:prstGeom prst="rect">
            <a:avLst/>
          </a:prstGeom>
        </p:spPr>
      </p:pic>
      <p:sp>
        <p:nvSpPr>
          <p:cNvPr id="146" name="Google Shape;146;p13"/>
          <p:cNvSpPr txBox="1"/>
          <p:nvPr/>
        </p:nvSpPr>
        <p:spPr>
          <a:xfrm>
            <a:off x="812936" y="9018"/>
            <a:ext cx="1973688" cy="1710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rPr>
              <a:t>Psychology learning journey</a:t>
            </a:r>
            <a:endParaRPr sz="2400" b="1" dirty="0">
              <a:solidFill>
                <a:schemeClr val="accent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351" name="Google Shape;90;p13">
            <a:extLst>
              <a:ext uri="{FF2B5EF4-FFF2-40B4-BE49-F238E27FC236}">
                <a16:creationId xmlns:a16="http://schemas.microsoft.com/office/drawing/2014/main" id="{9029C3DB-A973-4700-9F5C-ADD733E69E25}"/>
              </a:ext>
            </a:extLst>
          </p:cNvPr>
          <p:cNvCxnSpPr>
            <a:cxnSpLocks/>
          </p:cNvCxnSpPr>
          <p:nvPr/>
        </p:nvCxnSpPr>
        <p:spPr>
          <a:xfrm flipH="1">
            <a:off x="2690099" y="7459427"/>
            <a:ext cx="115602" cy="554923"/>
          </a:xfrm>
          <a:prstGeom prst="straightConnector1">
            <a:avLst/>
          </a:prstGeom>
          <a:noFill/>
          <a:ln w="19050" cap="flat" cmpd="sng">
            <a:solidFill>
              <a:srgbClr val="00B050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353" name="Google Shape;90;p13">
            <a:extLst>
              <a:ext uri="{FF2B5EF4-FFF2-40B4-BE49-F238E27FC236}">
                <a16:creationId xmlns:a16="http://schemas.microsoft.com/office/drawing/2014/main" id="{34CC4CF0-4596-446B-A1A8-E7C373F52331}"/>
              </a:ext>
            </a:extLst>
          </p:cNvPr>
          <p:cNvCxnSpPr>
            <a:cxnSpLocks/>
          </p:cNvCxnSpPr>
          <p:nvPr/>
        </p:nvCxnSpPr>
        <p:spPr>
          <a:xfrm flipH="1" flipV="1">
            <a:off x="2240093" y="7145189"/>
            <a:ext cx="69407" cy="449716"/>
          </a:xfrm>
          <a:prstGeom prst="straightConnector1">
            <a:avLst/>
          </a:prstGeom>
          <a:noFill/>
          <a:ln w="19050" cap="flat" cmpd="sng">
            <a:solidFill>
              <a:srgbClr val="00B050"/>
            </a:solidFill>
            <a:prstDash val="solid"/>
            <a:round/>
            <a:headEnd type="oval" w="med" len="med"/>
            <a:tailEnd type="none" w="med" len="med"/>
          </a:ln>
        </p:spPr>
      </p:cxnSp>
      <p:graphicFrame>
        <p:nvGraphicFramePr>
          <p:cNvPr id="182" name="Table 181">
            <a:extLst>
              <a:ext uri="{FF2B5EF4-FFF2-40B4-BE49-F238E27FC236}">
                <a16:creationId xmlns:a16="http://schemas.microsoft.com/office/drawing/2014/main" id="{61B0E648-328E-47D0-8E59-9A11BE3602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173783"/>
              </p:ext>
            </p:extLst>
          </p:nvPr>
        </p:nvGraphicFramePr>
        <p:xfrm>
          <a:off x="68888" y="1569301"/>
          <a:ext cx="3124751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751">
                  <a:extLst>
                    <a:ext uri="{9D8B030D-6E8A-4147-A177-3AD203B41FA5}">
                      <a16:colId xmlns:a16="http://schemas.microsoft.com/office/drawing/2014/main" val="460567446"/>
                    </a:ext>
                  </a:extLst>
                </a:gridCol>
              </a:tblGrid>
              <a:tr h="194795">
                <a:tc>
                  <a:txBody>
                    <a:bodyPr/>
                    <a:lstStyle/>
                    <a:p>
                      <a:r>
                        <a:rPr lang="en-US" sz="1000" dirty="0"/>
                        <a:t>Examples of careers in Psychology</a:t>
                      </a:r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5838158"/>
                  </a:ext>
                </a:extLst>
              </a:tr>
              <a:tr h="746670">
                <a:tc>
                  <a:txBody>
                    <a:bodyPr/>
                    <a:lstStyle/>
                    <a:p>
                      <a:r>
                        <a:rPr lang="en-US" sz="1000" dirty="0"/>
                        <a:t>Clinical psychologist, play therapist, sports psychologist, genetics counsellor, marriage/family therapist, mental health nurse, researcher, educational psychologist, forensic psychologist, marketing specialist, psychometrist.   </a:t>
                      </a:r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4068733"/>
                  </a:ext>
                </a:extLst>
              </a:tr>
            </a:tbl>
          </a:graphicData>
        </a:graphic>
      </p:graphicFrame>
      <p:sp>
        <p:nvSpPr>
          <p:cNvPr id="145" name="Google Shape;145;p13"/>
          <p:cNvSpPr/>
          <p:nvPr/>
        </p:nvSpPr>
        <p:spPr>
          <a:xfrm rot="16200000">
            <a:off x="2927590" y="1853951"/>
            <a:ext cx="821608" cy="765290"/>
          </a:xfrm>
          <a:prstGeom prst="triangle">
            <a:avLst>
              <a:gd name="adj" fmla="val 47283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bg1"/>
                </a:solidFill>
              </a:rPr>
              <a:t>Uni</a:t>
            </a:r>
            <a:endParaRPr sz="1100" dirty="0">
              <a:solidFill>
                <a:schemeClr val="bg1"/>
              </a:solidFill>
            </a:endParaRPr>
          </a:p>
        </p:txBody>
      </p:sp>
      <p:graphicFrame>
        <p:nvGraphicFramePr>
          <p:cNvPr id="183" name="Table 182">
            <a:extLst>
              <a:ext uri="{FF2B5EF4-FFF2-40B4-BE49-F238E27FC236}">
                <a16:creationId xmlns:a16="http://schemas.microsoft.com/office/drawing/2014/main" id="{187224DF-B2AA-42DF-A91F-4CD28CAD96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3149"/>
              </p:ext>
            </p:extLst>
          </p:nvPr>
        </p:nvGraphicFramePr>
        <p:xfrm>
          <a:off x="3900619" y="34454"/>
          <a:ext cx="3617371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7371">
                  <a:extLst>
                    <a:ext uri="{9D8B030D-6E8A-4147-A177-3AD203B41FA5}">
                      <a16:colId xmlns:a16="http://schemas.microsoft.com/office/drawing/2014/main" val="644253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dirty="0"/>
                        <a:t>Read like a psychologist </a:t>
                      </a:r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1040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The brain that changes itself: stories of personal triumph from the Frontiers of brain science – Norman Dodge</a:t>
                      </a:r>
                      <a:endParaRPr lang="en-GB" sz="9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7269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Obedience to Authority: An Experimental View by Stanley Milgram</a:t>
                      </a:r>
                      <a:endParaRPr lang="en-GB" sz="9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96692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The Lucifer Effect: Understanding How Good People Turn Evil by Philip G. Zimbardo</a:t>
                      </a:r>
                      <a:endParaRPr lang="en-GB" sz="9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8291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Patterns of attachment – Mary Ainsworth</a:t>
                      </a:r>
                      <a:endParaRPr lang="en-GB" sz="9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32148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The man who mistook his wife for a hat – Oliver sacks</a:t>
                      </a:r>
                      <a:endParaRPr lang="en-GB" sz="9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32545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Key studies in psychology – Gross</a:t>
                      </a:r>
                      <a:endParaRPr lang="en-GB" sz="9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43717"/>
                  </a:ext>
                </a:extLst>
              </a:tr>
            </a:tbl>
          </a:graphicData>
        </a:graphic>
      </p:graphicFrame>
      <p:cxnSp>
        <p:nvCxnSpPr>
          <p:cNvPr id="143" name="Google Shape;143;p13"/>
          <p:cNvCxnSpPr>
            <a:cxnSpLocks/>
            <a:stCxn id="174" idx="0"/>
            <a:endCxn id="139" idx="3"/>
          </p:cNvCxnSpPr>
          <p:nvPr/>
        </p:nvCxnSpPr>
        <p:spPr>
          <a:xfrm flipH="1">
            <a:off x="5851741" y="2104244"/>
            <a:ext cx="118636" cy="571652"/>
          </a:xfrm>
          <a:prstGeom prst="straightConnector1">
            <a:avLst/>
          </a:prstGeom>
          <a:noFill/>
          <a:ln w="19050" cap="flat" cmpd="sng">
            <a:solidFill>
              <a:srgbClr val="3C78D8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118" name="Google Shape;118;p13"/>
          <p:cNvSpPr txBox="1"/>
          <p:nvPr/>
        </p:nvSpPr>
        <p:spPr>
          <a:xfrm rot="-3099345">
            <a:off x="6339478" y="3666825"/>
            <a:ext cx="1063372" cy="513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rgbClr val="CC0000"/>
                </a:solidFill>
                <a:latin typeface="Nunito"/>
                <a:ea typeface="Nunito"/>
                <a:cs typeface="Nunito"/>
                <a:sym typeface="Nunito"/>
              </a:rPr>
              <a:t>Holism and reductionism</a:t>
            </a:r>
            <a:endParaRPr sz="1100" dirty="0">
              <a:solidFill>
                <a:srgbClr val="CC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0" name="Google Shape;120;p13"/>
          <p:cNvSpPr txBox="1"/>
          <p:nvPr/>
        </p:nvSpPr>
        <p:spPr>
          <a:xfrm rot="2578749">
            <a:off x="6770354" y="1806024"/>
            <a:ext cx="735760" cy="39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dirty="0">
                <a:solidFill>
                  <a:srgbClr val="3C78D8"/>
                </a:solidFill>
                <a:latin typeface="Nunito"/>
                <a:ea typeface="Nunito"/>
                <a:cs typeface="Nunito"/>
                <a:sym typeface="Nunito"/>
              </a:rPr>
              <a:t>Exam skills</a:t>
            </a:r>
            <a:endParaRPr sz="1100" dirty="0">
              <a:solidFill>
                <a:srgbClr val="3C78D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77" name="Google Shape;135;p13">
            <a:extLst>
              <a:ext uri="{FF2B5EF4-FFF2-40B4-BE49-F238E27FC236}">
                <a16:creationId xmlns:a16="http://schemas.microsoft.com/office/drawing/2014/main" id="{AB3C927A-C893-4D17-8940-98A5BC97767C}"/>
              </a:ext>
            </a:extLst>
          </p:cNvPr>
          <p:cNvSpPr txBox="1"/>
          <p:nvPr/>
        </p:nvSpPr>
        <p:spPr>
          <a:xfrm>
            <a:off x="3340219" y="2749898"/>
            <a:ext cx="1036365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rgbClr val="CC0000"/>
                </a:solidFill>
                <a:latin typeface="Nunito"/>
                <a:ea typeface="Nunito"/>
                <a:cs typeface="Nunito"/>
                <a:sym typeface="Nunito"/>
              </a:rPr>
              <a:t>Virtual relationships</a:t>
            </a:r>
            <a:endParaRPr sz="1100" dirty="0">
              <a:solidFill>
                <a:srgbClr val="CC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78" name="Google Shape;135;p13">
            <a:extLst>
              <a:ext uri="{FF2B5EF4-FFF2-40B4-BE49-F238E27FC236}">
                <a16:creationId xmlns:a16="http://schemas.microsoft.com/office/drawing/2014/main" id="{ED8551B5-F657-434F-87A9-6133D598CE5F}"/>
              </a:ext>
            </a:extLst>
          </p:cNvPr>
          <p:cNvSpPr txBox="1"/>
          <p:nvPr/>
        </p:nvSpPr>
        <p:spPr>
          <a:xfrm>
            <a:off x="3427812" y="3954306"/>
            <a:ext cx="1036365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 err="1">
                <a:solidFill>
                  <a:srgbClr val="CC0000"/>
                </a:solidFill>
                <a:latin typeface="Nunito"/>
                <a:ea typeface="Nunito"/>
                <a:cs typeface="Nunito"/>
                <a:sym typeface="Nunito"/>
              </a:rPr>
              <a:t>Parasocial</a:t>
            </a:r>
            <a:r>
              <a:rPr lang="en-GB" sz="1100" dirty="0">
                <a:solidFill>
                  <a:srgbClr val="CC0000"/>
                </a:solidFill>
                <a:latin typeface="Nunito"/>
                <a:ea typeface="Nunito"/>
                <a:cs typeface="Nunito"/>
                <a:sym typeface="Nunito"/>
              </a:rPr>
              <a:t> relationships</a:t>
            </a:r>
            <a:endParaRPr sz="1100" dirty="0">
              <a:solidFill>
                <a:srgbClr val="CC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79" name="Google Shape;107;p13">
            <a:extLst>
              <a:ext uri="{FF2B5EF4-FFF2-40B4-BE49-F238E27FC236}">
                <a16:creationId xmlns:a16="http://schemas.microsoft.com/office/drawing/2014/main" id="{6867559C-6EB5-4F8C-8403-D2E8C499523E}"/>
              </a:ext>
            </a:extLst>
          </p:cNvPr>
          <p:cNvCxnSpPr>
            <a:cxnSpLocks/>
          </p:cNvCxnSpPr>
          <p:nvPr/>
        </p:nvCxnSpPr>
        <p:spPr>
          <a:xfrm flipV="1">
            <a:off x="3251788" y="3201706"/>
            <a:ext cx="390878" cy="421803"/>
          </a:xfrm>
          <a:prstGeom prst="straightConnector1">
            <a:avLst/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80" name="Google Shape;107;p13">
            <a:extLst>
              <a:ext uri="{FF2B5EF4-FFF2-40B4-BE49-F238E27FC236}">
                <a16:creationId xmlns:a16="http://schemas.microsoft.com/office/drawing/2014/main" id="{6FAA0397-5847-436B-A6A3-0C0FA9DBE06D}"/>
              </a:ext>
            </a:extLst>
          </p:cNvPr>
          <p:cNvCxnSpPr>
            <a:cxnSpLocks/>
          </p:cNvCxnSpPr>
          <p:nvPr/>
        </p:nvCxnSpPr>
        <p:spPr>
          <a:xfrm>
            <a:off x="3493310" y="3671068"/>
            <a:ext cx="218831" cy="331469"/>
          </a:xfrm>
          <a:prstGeom prst="straightConnector1">
            <a:avLst/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oval" w="med" len="med"/>
            <a:tailEnd type="non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2109</TotalTime>
  <Words>295</Words>
  <Application>Microsoft Office PowerPoint</Application>
  <PresentationFormat>Custom</PresentationFormat>
  <Paragraphs>70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Nunito</vt:lpstr>
      <vt:lpstr>Arial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 Erskine</dc:creator>
  <cp:lastModifiedBy>Emma Erskine</cp:lastModifiedBy>
  <cp:revision>41</cp:revision>
  <dcterms:modified xsi:type="dcterms:W3CDTF">2024-07-18T10:50:44Z</dcterms:modified>
</cp:coreProperties>
</file>