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6"/>
  </p:notesMasterIdLst>
  <p:sldIdLst>
    <p:sldId id="256" r:id="rId3"/>
    <p:sldId id="257" r:id="rId4"/>
    <p:sldId id="258"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E9866-3345-87F7-091F-30C875AB39F5}" v="1" dt="2024-07-08T10:39:22.147"/>
  </p1510:revLst>
</p1510:revInfo>
</file>

<file path=ppt/tableStyles.xml><?xml version="1.0" encoding="utf-8"?>
<a:tblStyleLst xmlns:a="http://schemas.openxmlformats.org/drawingml/2006/main" def="{5169A6A7-582C-4DF5-BD3D-C7E815E76F1F}">
  <a:tblStyle styleId="{5169A6A7-582C-4DF5-BD3D-C7E815E76F1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ey Palmer" userId="S::lpalmer@stjosephs.uk.net::8dfb75df-126c-4d20-93bc-cf52ffa3472b" providerId="AD" clId="Web-{02DE9866-3345-87F7-091F-30C875AB39F5}"/>
    <pc:docChg chg="delSld">
      <pc:chgData name="Lindsey Palmer" userId="S::lpalmer@stjosephs.uk.net::8dfb75df-126c-4d20-93bc-cf52ffa3472b" providerId="AD" clId="Web-{02DE9866-3345-87F7-091F-30C875AB39F5}" dt="2024-07-08T10:39:22.147" v="0"/>
      <pc:docMkLst>
        <pc:docMk/>
      </pc:docMkLst>
      <pc:sldChg chg="del">
        <pc:chgData name="Lindsey Palmer" userId="S::lpalmer@stjosephs.uk.net::8dfb75df-126c-4d20-93bc-cf52ffa3472b" providerId="AD" clId="Web-{02DE9866-3345-87F7-091F-30C875AB39F5}" dt="2024-07-08T10:39:22.147" v="0"/>
        <pc:sldMkLst>
          <pc:docMk/>
          <pc:sldMk cId="0"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7ecba2f5a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137ecba2f5a_0_8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7ecba2f5a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137ecba2f5a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37ecba2f5a_0_3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g137ecba2f5a_0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58" name="Google Shape;58;p1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4" name="Google Shape;64;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5" name="Google Shape;65;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16"/>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8" name="Google Shape;68;p16"/>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Autofit/>
          </a:bodyPr>
          <a:lstStyle>
            <a:lvl1pPr lvl="0" algn="ct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69" name="Google Shape;69;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0" name="Google Shape;70;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1" name="Google Shape;71;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623888" y="1282304"/>
            <a:ext cx="7886700" cy="21396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4" name="Google Shape;74;p17"/>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5" name="Google Shape;75;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6" name="Google Shape;76;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7" name="Google Shape;77;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0" name="Google Shape;80;p18"/>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1" name="Google Shape;81;p18"/>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2" name="Google Shape;82;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3" name="Google Shape;83;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4" name="Google Shape;84;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7" name="Google Shape;87;p19"/>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8" name="Google Shape;88;p19"/>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9" name="Google Shape;89;p19"/>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90" name="Google Shape;90;p19"/>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1" name="Google Shape;91;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2" name="Google Shape;92;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3" name="Google Shape;93;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qualifications.pearson.com/content/dam/pdf/BTEC-Nationals/Health-and-Social-Care/2016/specification-and-sample-assessments/9781446938003_BTEC_Nat_ExCert_HSC_AG_Spec_Iss3C.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628650" y="273844"/>
            <a:ext cx="7886700" cy="269100"/>
          </a:xfrm>
          <a:prstGeom prst="rect">
            <a:avLst/>
          </a:prstGeom>
          <a:solidFill>
            <a:schemeClr val="accent1"/>
          </a:solid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400"/>
              <a:buFont typeface="Calibri"/>
              <a:buNone/>
            </a:pPr>
            <a:r>
              <a:rPr lang="en-GB" sz="1400"/>
              <a:t>Health and Social Care at St Joseph's </a:t>
            </a:r>
            <a:endParaRPr sz="1400"/>
          </a:p>
        </p:txBody>
      </p:sp>
      <p:sp>
        <p:nvSpPr>
          <p:cNvPr id="130" name="Google Shape;130;p25"/>
          <p:cNvSpPr txBox="1">
            <a:spLocks noGrp="1"/>
          </p:cNvSpPr>
          <p:nvPr>
            <p:ph type="body" idx="1"/>
          </p:nvPr>
        </p:nvSpPr>
        <p:spPr>
          <a:xfrm>
            <a:off x="141750" y="621150"/>
            <a:ext cx="8839200" cy="4011600"/>
          </a:xfrm>
          <a:prstGeom prst="rect">
            <a:avLst/>
          </a:prstGeom>
          <a:noFill/>
          <a:ln w="9525" cap="flat" cmpd="sng">
            <a:solidFill>
              <a:schemeClr val="accent1"/>
            </a:solidFill>
            <a:prstDash val="solid"/>
            <a:round/>
            <a:headEnd type="none" w="sm" len="sm"/>
            <a:tailEnd type="none" w="sm" len="sm"/>
          </a:ln>
        </p:spPr>
        <p:txBody>
          <a:bodyPr spcFirstLastPara="1" wrap="square" lIns="68575" tIns="34275" rIns="68575" bIns="34275" anchor="t" anchorCtr="0">
            <a:noAutofit/>
          </a:bodyPr>
          <a:lstStyle/>
          <a:p>
            <a:pPr marL="0" lvl="0" indent="0" algn="l" rtl="0">
              <a:lnSpc>
                <a:spcPct val="70000"/>
              </a:lnSpc>
              <a:spcBef>
                <a:spcPts val="0"/>
              </a:spcBef>
              <a:spcAft>
                <a:spcPts val="0"/>
              </a:spcAft>
              <a:buNone/>
            </a:pPr>
            <a:r>
              <a:rPr lang="en-GB" sz="1100"/>
              <a:t>About 3 million people in the UK work in health and social care, that is equivalent to 1 in every 10 people.  Demand for both health and social care is likely to continue to rise due to the ageing population, so it is sure to continue to play a key role in UK society.  The demand for people to fill these vital jobs will continue to increase.  Our rationale is to provide a fluid and dynamic subject area, which gives learners access and progress to KS5 and beyond. Current issues will be incorporated into teaching at all levels to ensure students can see the relevance of their learning to the world in which we live.   This course will help learners to develop key transferable skills and knowledge such as self-evaluation and research skills.</a:t>
            </a:r>
            <a:endParaRPr sz="1100"/>
          </a:p>
          <a:p>
            <a:pPr marL="0" lvl="0" indent="0" algn="l" rtl="0">
              <a:lnSpc>
                <a:spcPct val="70000"/>
              </a:lnSpc>
              <a:spcBef>
                <a:spcPts val="0"/>
              </a:spcBef>
              <a:spcAft>
                <a:spcPts val="0"/>
              </a:spcAft>
              <a:buNone/>
            </a:pPr>
            <a:endParaRPr sz="1100"/>
          </a:p>
          <a:p>
            <a:pPr marL="0" lvl="0" indent="0" algn="l" rtl="0">
              <a:lnSpc>
                <a:spcPct val="70000"/>
              </a:lnSpc>
              <a:spcBef>
                <a:spcPts val="0"/>
              </a:spcBef>
              <a:spcAft>
                <a:spcPts val="0"/>
              </a:spcAft>
              <a:buNone/>
            </a:pPr>
            <a:r>
              <a:rPr lang="en-GB" sz="1100"/>
              <a:t>South Tyneside requires much work to address health inequalities. During the Covid 19 pandemic the most disadvantaged communities in South Tyneside were hardest hit (Annual Report of the Director of Public Health for South Tyneside 2021/22). These communities are already experiencing disadvantage due to lost education, childhood obesity and wider issues, for example childhood obesity. As a department we hope to inspire the young people we work with to support them to become ‘Ambassadors for Change’. To support students with learning in a vocational context will help them to learn - academically and socially. These opportunities could be the foundations for starting to address some of these inequalities for the children in our area. </a:t>
            </a:r>
            <a:endParaRPr sz="1100"/>
          </a:p>
          <a:p>
            <a:pPr marL="0" lvl="0" indent="0" algn="l" rtl="0">
              <a:lnSpc>
                <a:spcPct val="70000"/>
              </a:lnSpc>
              <a:spcBef>
                <a:spcPts val="800"/>
              </a:spcBef>
              <a:spcAft>
                <a:spcPts val="0"/>
              </a:spcAft>
              <a:buNone/>
            </a:pPr>
            <a:r>
              <a:rPr lang="en-GB" sz="1100"/>
              <a:t>Learners will study how people grow and develop over the course of their lives from infancy to old age, and the factors that may affect this, such as major life events like marriage or parenthood.  Learners will analyse this impact from a positive and negative viewpoint, demonstrating empathy.  Learners will understand how people adapt to these changes and the local and national health and social care support that is available to them.  Learners will also research health and social care services in their local community.  They will look at how people access the local health and social care services provided and the support that is given in the local community.  Learners will be given the opportunity to demonstrate and apply the key care values to scenarios.  Learners will develop skills in measuring and interpreting data about someone’s physiological health to design a care plan that will allow them to analyse and improve their health and wellbeing.  Overall, learners should be given the opportunity to self reflect about choices they make and how they affect others.</a:t>
            </a:r>
            <a:endParaRPr sz="1100"/>
          </a:p>
          <a:p>
            <a:pPr marL="0" lvl="0" indent="0" algn="l" rtl="0">
              <a:lnSpc>
                <a:spcPct val="70000"/>
              </a:lnSpc>
              <a:spcBef>
                <a:spcPts val="800"/>
              </a:spcBef>
              <a:spcAft>
                <a:spcPts val="0"/>
              </a:spcAft>
              <a:buNone/>
            </a:pPr>
            <a:r>
              <a:rPr lang="en-GB" sz="1100"/>
              <a:t>At Level 3 students will consider the life stages, factors that impact development and consequences of ageing. They will consider the roles and responsibilities of care workers and the importance of multidisciplinary teams in a variety of care settings. Learners will examine the principles of ethical working and the legislation, guidance and regulatory systems in place to ensure good practice. Throughout the course students must apply their knowledge to a range of real-life cases. Students will access a range of materials to develop literacy and research skills, selecting reliable sources and understanding various research approaches. Speakers allow students to understand the nature of working in this field as well as to raise future aspirations. </a:t>
            </a:r>
            <a:endParaRPr sz="1100"/>
          </a:p>
          <a:p>
            <a:pPr marL="0" lvl="0" indent="0" algn="l" rtl="0">
              <a:lnSpc>
                <a:spcPct val="70000"/>
              </a:lnSpc>
              <a:spcBef>
                <a:spcPts val="800"/>
              </a:spcBef>
              <a:spcAft>
                <a:spcPts val="0"/>
              </a:spcAft>
              <a:buNone/>
            </a:pPr>
            <a:r>
              <a:rPr lang="en-GB" sz="1100"/>
              <a:t>Learners may be given the opportunity to visit and take part in work experience in a variety of setting such as pre-schools, primary schools and nursing homes.  It will also be an intention to raise student aspirations by developing key links with universities for all students.   Learners will also be able to draw on the knowledge and skills acquired from other subjects where relevant. Learners can use the knowledge and skills from other subject areas, giving them the opportunity to apply their academic knowledge to everyday and work contexts. </a:t>
            </a:r>
            <a:endParaRPr sz="1100"/>
          </a:p>
          <a:p>
            <a:pPr marL="0" lvl="0" indent="0" algn="l" rtl="0">
              <a:lnSpc>
                <a:spcPct val="70000"/>
              </a:lnSpc>
              <a:spcBef>
                <a:spcPts val="800"/>
              </a:spcBef>
              <a:spcAft>
                <a:spcPts val="0"/>
              </a:spcAft>
              <a:buNone/>
            </a:pPr>
            <a:endParaRPr sz="1200"/>
          </a:p>
          <a:p>
            <a:pPr marL="177800" lvl="0" indent="-177800" algn="l" rtl="0">
              <a:lnSpc>
                <a:spcPct val="70000"/>
              </a:lnSpc>
              <a:spcBef>
                <a:spcPts val="800"/>
              </a:spcBef>
              <a:spcAft>
                <a:spcPts val="0"/>
              </a:spcAft>
              <a:buClr>
                <a:schemeClr val="dk1"/>
              </a:buClr>
              <a:buSzPts val="1300"/>
              <a:buNone/>
            </a:pPr>
            <a:endParaRPr sz="1200"/>
          </a:p>
        </p:txBody>
      </p:sp>
      <p:pic>
        <p:nvPicPr>
          <p:cNvPr id="131" name="Google Shape;131;p25"/>
          <p:cNvPicPr preferRelativeResize="0"/>
          <p:nvPr/>
        </p:nvPicPr>
        <p:blipFill rotWithShape="1">
          <a:blip r:embed="rId3">
            <a:alphaModFix/>
          </a:blip>
          <a:srcRect r="50119"/>
          <a:stretch/>
        </p:blipFill>
        <p:spPr>
          <a:xfrm>
            <a:off x="97202" y="110339"/>
            <a:ext cx="478220" cy="5107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graphicFrame>
        <p:nvGraphicFramePr>
          <p:cNvPr id="136" name="Google Shape;136;p26"/>
          <p:cNvGraphicFramePr/>
          <p:nvPr/>
        </p:nvGraphicFramePr>
        <p:xfrm>
          <a:off x="98150" y="2519515"/>
          <a:ext cx="8861650" cy="2621360"/>
        </p:xfrm>
        <a:graphic>
          <a:graphicData uri="http://schemas.openxmlformats.org/drawingml/2006/table">
            <a:tbl>
              <a:tblPr firstRow="1" bandRow="1">
                <a:noFill/>
                <a:tableStyleId>{5169A6A7-582C-4DF5-BD3D-C7E815E76F1F}</a:tableStyleId>
              </a:tblPr>
              <a:tblGrid>
                <a:gridCol w="421575">
                  <a:extLst>
                    <a:ext uri="{9D8B030D-6E8A-4147-A177-3AD203B41FA5}">
                      <a16:colId xmlns:a16="http://schemas.microsoft.com/office/drawing/2014/main" val="20000"/>
                    </a:ext>
                  </a:extLst>
                </a:gridCol>
                <a:gridCol w="3300750">
                  <a:extLst>
                    <a:ext uri="{9D8B030D-6E8A-4147-A177-3AD203B41FA5}">
                      <a16:colId xmlns:a16="http://schemas.microsoft.com/office/drawing/2014/main" val="20001"/>
                    </a:ext>
                  </a:extLst>
                </a:gridCol>
                <a:gridCol w="2821025">
                  <a:extLst>
                    <a:ext uri="{9D8B030D-6E8A-4147-A177-3AD203B41FA5}">
                      <a16:colId xmlns:a16="http://schemas.microsoft.com/office/drawing/2014/main" val="20002"/>
                    </a:ext>
                  </a:extLst>
                </a:gridCol>
                <a:gridCol w="2318300">
                  <a:extLst>
                    <a:ext uri="{9D8B030D-6E8A-4147-A177-3AD203B41FA5}">
                      <a16:colId xmlns:a16="http://schemas.microsoft.com/office/drawing/2014/main" val="20003"/>
                    </a:ext>
                  </a:extLst>
                </a:gridCol>
              </a:tblGrid>
              <a:tr h="1550275">
                <a:tc rowSpan="3">
                  <a:txBody>
                    <a:bodyPr/>
                    <a:lstStyle/>
                    <a:p>
                      <a:pPr marL="0" marR="0" lvl="0" indent="0" algn="l" rtl="0">
                        <a:spcBef>
                          <a:spcPts val="0"/>
                        </a:spcBef>
                        <a:spcAft>
                          <a:spcPts val="0"/>
                        </a:spcAft>
                        <a:buNone/>
                      </a:pPr>
                      <a:r>
                        <a:rPr lang="en-GB" sz="700" u="none" strike="noStrike" cap="none"/>
                        <a:t>Yr 10</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a:txBody>
                    <a:bodyPr/>
                    <a:lstStyle/>
                    <a:p>
                      <a:pPr marL="0" marR="0" lvl="0" indent="0" algn="ctr" rtl="0">
                        <a:spcBef>
                          <a:spcPts val="0"/>
                        </a:spcBef>
                        <a:spcAft>
                          <a:spcPts val="0"/>
                        </a:spcAft>
                        <a:buNone/>
                      </a:pPr>
                      <a:r>
                        <a:rPr lang="en-GB" sz="700">
                          <a:solidFill>
                            <a:schemeClr val="dk1"/>
                          </a:solidFill>
                        </a:rPr>
                        <a:t>Module 1</a:t>
                      </a:r>
                      <a:endParaRPr sz="700"/>
                    </a:p>
                    <a:p>
                      <a:pPr marL="0" marR="0" lvl="0" indent="0" algn="l" rtl="0">
                        <a:spcBef>
                          <a:spcPts val="0"/>
                        </a:spcBef>
                        <a:spcAft>
                          <a:spcPts val="0"/>
                        </a:spcAft>
                        <a:buClr>
                          <a:srgbClr val="000090"/>
                        </a:buClr>
                        <a:buSzPts val="800"/>
                        <a:buFont typeface="Arial"/>
                        <a:buNone/>
                      </a:pPr>
                      <a:r>
                        <a:rPr lang="en-GB" sz="700" b="1" u="none">
                          <a:solidFill>
                            <a:srgbClr val="000090"/>
                          </a:solidFill>
                        </a:rPr>
                        <a:t>Component 1</a:t>
                      </a:r>
                      <a:endParaRPr sz="700"/>
                    </a:p>
                    <a:p>
                      <a:pPr marL="0" marR="0" lvl="0" indent="0" algn="l" rtl="0">
                        <a:spcBef>
                          <a:spcPts val="0"/>
                        </a:spcBef>
                        <a:spcAft>
                          <a:spcPts val="0"/>
                        </a:spcAft>
                        <a:buClr>
                          <a:schemeClr val="dk1"/>
                        </a:buClr>
                        <a:buSzPts val="800"/>
                        <a:buFont typeface="Arial"/>
                        <a:buNone/>
                      </a:pPr>
                      <a:r>
                        <a:rPr lang="en-GB" sz="700" b="0" u="sng">
                          <a:solidFill>
                            <a:schemeClr val="dk1"/>
                          </a:solidFill>
                        </a:rPr>
                        <a:t>Introduction to H&amp;SC</a:t>
                      </a:r>
                      <a:endParaRPr sz="700"/>
                    </a:p>
                    <a:p>
                      <a:pPr marL="0" marR="0" lvl="0" indent="0" algn="l" rtl="0">
                        <a:spcBef>
                          <a:spcPts val="0"/>
                        </a:spcBef>
                        <a:spcAft>
                          <a:spcPts val="0"/>
                        </a:spcAft>
                        <a:buClr>
                          <a:schemeClr val="dk1"/>
                        </a:buClr>
                        <a:buSzPts val="800"/>
                        <a:buFont typeface="Arial"/>
                        <a:buNone/>
                      </a:pPr>
                      <a:r>
                        <a:rPr lang="en-GB" sz="700" b="0">
                          <a:solidFill>
                            <a:schemeClr val="dk1"/>
                          </a:solidFill>
                        </a:rPr>
                        <a:t>Development across the life stages:</a:t>
                      </a:r>
                      <a:endParaRPr sz="700"/>
                    </a:p>
                    <a:p>
                      <a:pPr marL="0" marR="0" lvl="0" indent="-44450" algn="l" rtl="0">
                        <a:spcBef>
                          <a:spcPts val="0"/>
                        </a:spcBef>
                        <a:spcAft>
                          <a:spcPts val="0"/>
                        </a:spcAft>
                        <a:buClr>
                          <a:schemeClr val="dk1"/>
                        </a:buClr>
                        <a:buSzPts val="700"/>
                        <a:buFont typeface="Arial"/>
                        <a:buChar char="•"/>
                      </a:pPr>
                      <a:r>
                        <a:rPr lang="en-GB" sz="700" b="0">
                          <a:solidFill>
                            <a:schemeClr val="dk1"/>
                          </a:solidFill>
                        </a:rPr>
                        <a:t>Physical development</a:t>
                      </a:r>
                      <a:endParaRPr sz="700"/>
                    </a:p>
                    <a:p>
                      <a:pPr marL="0" marR="0" lvl="0" indent="-44450" algn="l" rtl="0">
                        <a:spcBef>
                          <a:spcPts val="0"/>
                        </a:spcBef>
                        <a:spcAft>
                          <a:spcPts val="0"/>
                        </a:spcAft>
                        <a:buClr>
                          <a:schemeClr val="dk1"/>
                        </a:buClr>
                        <a:buSzPts val="700"/>
                        <a:buFont typeface="Arial"/>
                        <a:buChar char="•"/>
                      </a:pPr>
                      <a:r>
                        <a:rPr lang="en-GB" sz="700" b="0">
                          <a:solidFill>
                            <a:schemeClr val="dk1"/>
                          </a:solidFill>
                        </a:rPr>
                        <a:t>Intellectual development </a:t>
                      </a:r>
                      <a:endParaRPr sz="700"/>
                    </a:p>
                    <a:p>
                      <a:pPr marL="0" marR="0" lvl="0" indent="-44450" algn="l" rtl="0">
                        <a:spcBef>
                          <a:spcPts val="0"/>
                        </a:spcBef>
                        <a:spcAft>
                          <a:spcPts val="0"/>
                        </a:spcAft>
                        <a:buClr>
                          <a:schemeClr val="dk1"/>
                        </a:buClr>
                        <a:buSzPts val="700"/>
                        <a:buFont typeface="Arial"/>
                        <a:buChar char="•"/>
                      </a:pPr>
                      <a:r>
                        <a:rPr lang="en-GB" sz="700" b="0">
                          <a:solidFill>
                            <a:schemeClr val="dk1"/>
                          </a:solidFill>
                        </a:rPr>
                        <a:t>Emotional development</a:t>
                      </a:r>
                      <a:endParaRPr sz="700"/>
                    </a:p>
                    <a:p>
                      <a:pPr marL="0" marR="0" lvl="0" indent="-44450" algn="l" rtl="0">
                        <a:spcBef>
                          <a:spcPts val="0"/>
                        </a:spcBef>
                        <a:spcAft>
                          <a:spcPts val="0"/>
                        </a:spcAft>
                        <a:buClr>
                          <a:schemeClr val="dk1"/>
                        </a:buClr>
                        <a:buSzPts val="700"/>
                        <a:buFont typeface="Arial"/>
                        <a:buChar char="•"/>
                      </a:pPr>
                      <a:r>
                        <a:rPr lang="en-GB" sz="700" b="0">
                          <a:solidFill>
                            <a:schemeClr val="dk1"/>
                          </a:solidFill>
                        </a:rPr>
                        <a:t>Social development</a:t>
                      </a:r>
                      <a:endParaRPr sz="700"/>
                    </a:p>
                    <a:p>
                      <a:pPr marL="0" lvl="0" indent="0" algn="l" rtl="0">
                        <a:spcBef>
                          <a:spcPts val="0"/>
                        </a:spcBef>
                        <a:spcAft>
                          <a:spcPts val="0"/>
                        </a:spcAft>
                        <a:buNone/>
                      </a:pPr>
                      <a:endParaRPr sz="700" b="0">
                        <a:solidFill>
                          <a:schemeClr val="dk1"/>
                        </a:solidFill>
                      </a:endParaRPr>
                    </a:p>
                    <a:p>
                      <a:pPr marL="0" lvl="0" indent="0" algn="l" rtl="0">
                        <a:spcBef>
                          <a:spcPts val="0"/>
                        </a:spcBef>
                        <a:spcAft>
                          <a:spcPts val="0"/>
                        </a:spcAft>
                        <a:buNone/>
                      </a:pPr>
                      <a:r>
                        <a:rPr lang="en-GB" sz="700" b="0">
                          <a:solidFill>
                            <a:schemeClr val="dk1"/>
                          </a:solidFill>
                        </a:rPr>
                        <a:t>Factors that affect growth and development:</a:t>
                      </a:r>
                      <a:endParaRPr sz="700"/>
                    </a:p>
                    <a:p>
                      <a:pPr marL="0" lvl="0" indent="-44450" algn="l" rtl="0">
                        <a:spcBef>
                          <a:spcPts val="0"/>
                        </a:spcBef>
                        <a:spcAft>
                          <a:spcPts val="0"/>
                        </a:spcAft>
                        <a:buClr>
                          <a:schemeClr val="dk1"/>
                        </a:buClr>
                        <a:buSzPts val="700"/>
                        <a:buChar char="•"/>
                      </a:pPr>
                      <a:r>
                        <a:rPr lang="en-GB" sz="700" b="0">
                          <a:solidFill>
                            <a:schemeClr val="dk1"/>
                          </a:solidFill>
                        </a:rPr>
                        <a:t>Physical factors - lifestyle factors, genetic inheritance, illness and disease, appearance</a:t>
                      </a:r>
                      <a:endParaRPr sz="700"/>
                    </a:p>
                    <a:p>
                      <a:pPr marL="0" lvl="0" indent="-44450" algn="l" rtl="0">
                        <a:spcBef>
                          <a:spcPts val="0"/>
                        </a:spcBef>
                        <a:spcAft>
                          <a:spcPts val="0"/>
                        </a:spcAft>
                        <a:buClr>
                          <a:schemeClr val="dk1"/>
                        </a:buClr>
                        <a:buSzPts val="700"/>
                        <a:buChar char="•"/>
                      </a:pPr>
                      <a:r>
                        <a:rPr lang="en-GB" sz="700" b="0">
                          <a:solidFill>
                            <a:schemeClr val="dk1"/>
                          </a:solidFill>
                        </a:rPr>
                        <a:t>Social and cultural factors – education, role models, relationships, social isolation</a:t>
                      </a:r>
                      <a:endParaRPr sz="700"/>
                    </a:p>
                    <a:p>
                      <a:pPr marL="0" lvl="0" indent="-44450" algn="l" rtl="0">
                        <a:spcBef>
                          <a:spcPts val="0"/>
                        </a:spcBef>
                        <a:spcAft>
                          <a:spcPts val="0"/>
                        </a:spcAft>
                        <a:buClr>
                          <a:schemeClr val="dk1"/>
                        </a:buClr>
                        <a:buSzPts val="700"/>
                        <a:buChar char="•"/>
                      </a:pPr>
                      <a:r>
                        <a:rPr lang="en-GB" sz="700" b="0">
                          <a:solidFill>
                            <a:schemeClr val="dk1"/>
                          </a:solidFill>
                        </a:rPr>
                        <a:t>Economic factors – income, material possessions</a:t>
                      </a:r>
                      <a:endParaRPr sz="700"/>
                    </a:p>
                    <a:p>
                      <a:pPr marL="0" lvl="0" indent="0" algn="l" rtl="0">
                        <a:spcBef>
                          <a:spcPts val="0"/>
                        </a:spcBef>
                        <a:spcAft>
                          <a:spcPts val="0"/>
                        </a:spcAft>
                        <a:buNone/>
                      </a:pPr>
                      <a:r>
                        <a:rPr lang="en-GB" sz="700" b="0">
                          <a:solidFill>
                            <a:schemeClr val="dk1"/>
                          </a:solidFill>
                        </a:rPr>
                        <a:t>Factors assignment preparation task – identify, outline, explain, compare, assess.</a:t>
                      </a: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a:txBody>
                    <a:bodyPr/>
                    <a:lstStyle/>
                    <a:p>
                      <a:pPr marL="0" marR="0" lvl="0" indent="0" algn="ctr" rtl="0">
                        <a:spcBef>
                          <a:spcPts val="0"/>
                        </a:spcBef>
                        <a:spcAft>
                          <a:spcPts val="0"/>
                        </a:spcAft>
                        <a:buNone/>
                      </a:pPr>
                      <a:r>
                        <a:rPr lang="en-GB" sz="700" b="1">
                          <a:solidFill>
                            <a:schemeClr val="dk1"/>
                          </a:solidFill>
                        </a:rPr>
                        <a:t>Module 2</a:t>
                      </a:r>
                      <a:endParaRPr sz="700"/>
                    </a:p>
                    <a:p>
                      <a:pPr marL="0" marR="0" lvl="0" indent="0" algn="l" rtl="0">
                        <a:spcBef>
                          <a:spcPts val="0"/>
                        </a:spcBef>
                        <a:spcAft>
                          <a:spcPts val="0"/>
                        </a:spcAft>
                        <a:buNone/>
                      </a:pPr>
                      <a:r>
                        <a:rPr lang="en-GB" sz="700" b="0">
                          <a:solidFill>
                            <a:schemeClr val="dk1"/>
                          </a:solidFill>
                        </a:rPr>
                        <a:t>Introduction to: </a:t>
                      </a:r>
                      <a:endParaRPr sz="700"/>
                    </a:p>
                    <a:p>
                      <a:pPr marL="0" marR="0" lvl="0" indent="0" algn="l" rtl="0">
                        <a:spcBef>
                          <a:spcPts val="0"/>
                        </a:spcBef>
                        <a:spcAft>
                          <a:spcPts val="0"/>
                        </a:spcAft>
                        <a:buNone/>
                      </a:pPr>
                      <a:r>
                        <a:rPr lang="en-GB" sz="700" b="0">
                          <a:solidFill>
                            <a:schemeClr val="dk1"/>
                          </a:solidFill>
                        </a:rPr>
                        <a:t>Life events – impact on PIES development</a:t>
                      </a:r>
                      <a:endParaRPr sz="700"/>
                    </a:p>
                    <a:p>
                      <a:pPr marL="0" marR="0" lvl="0" indent="0" algn="l" rtl="0">
                        <a:spcBef>
                          <a:spcPts val="0"/>
                        </a:spcBef>
                        <a:spcAft>
                          <a:spcPts val="0"/>
                        </a:spcAft>
                        <a:buNone/>
                      </a:pPr>
                      <a:r>
                        <a:rPr lang="en-GB" sz="700" b="0">
                          <a:solidFill>
                            <a:schemeClr val="dk1"/>
                          </a:solidFill>
                        </a:rPr>
                        <a:t>Sources of support – who? How? Impact of support PIES.</a:t>
                      </a:r>
                      <a:endParaRPr sz="700"/>
                    </a:p>
                    <a:p>
                      <a:pPr marL="0" marR="0" lvl="0" indent="0" algn="l" rtl="0">
                        <a:spcBef>
                          <a:spcPts val="0"/>
                        </a:spcBef>
                        <a:spcAft>
                          <a:spcPts val="0"/>
                        </a:spcAft>
                        <a:buNone/>
                      </a:pPr>
                      <a:r>
                        <a:rPr lang="en-GB" sz="700" b="0">
                          <a:solidFill>
                            <a:schemeClr val="dk1"/>
                          </a:solidFill>
                        </a:rPr>
                        <a:t>Life events preparation task – identify, outline, explain, compare, assess.</a:t>
                      </a:r>
                      <a:endParaRPr sz="700" b="0">
                        <a:solidFill>
                          <a:schemeClr val="dk1"/>
                        </a:solidFill>
                      </a:endParaRPr>
                    </a:p>
                    <a:p>
                      <a:pPr marL="0" lvl="0" indent="0" algn="l" rtl="0">
                        <a:spcBef>
                          <a:spcPts val="0"/>
                        </a:spcBef>
                        <a:spcAft>
                          <a:spcPts val="0"/>
                        </a:spcAft>
                        <a:buClr>
                          <a:schemeClr val="dk1"/>
                        </a:buClr>
                        <a:buFont typeface="Arial"/>
                        <a:buNone/>
                      </a:pPr>
                      <a:endParaRPr sz="700" u="sng">
                        <a:solidFill>
                          <a:schemeClr val="dk1"/>
                        </a:solidFill>
                      </a:endParaRPr>
                    </a:p>
                    <a:p>
                      <a:pPr marL="0" lvl="0" indent="0" algn="l" rtl="0">
                        <a:spcBef>
                          <a:spcPts val="0"/>
                        </a:spcBef>
                        <a:spcAft>
                          <a:spcPts val="0"/>
                        </a:spcAft>
                        <a:buClr>
                          <a:schemeClr val="dk1"/>
                        </a:buClr>
                        <a:buFont typeface="Arial"/>
                        <a:buNone/>
                      </a:pPr>
                      <a:r>
                        <a:rPr lang="en-GB" sz="700" u="sng">
                          <a:solidFill>
                            <a:schemeClr val="dk1"/>
                          </a:solidFill>
                        </a:rPr>
                        <a:t>Pearson Set Assignment</a:t>
                      </a:r>
                      <a:endParaRPr sz="700" u="sng">
                        <a:solidFill>
                          <a:schemeClr val="dk1"/>
                        </a:solidFill>
                      </a:endParaRPr>
                    </a:p>
                    <a:p>
                      <a:pPr marL="0" lvl="0" indent="0" algn="l" rtl="0">
                        <a:spcBef>
                          <a:spcPts val="0"/>
                        </a:spcBef>
                        <a:spcAft>
                          <a:spcPts val="0"/>
                        </a:spcAft>
                        <a:buClr>
                          <a:schemeClr val="dk1"/>
                        </a:buClr>
                        <a:buFont typeface="Arial"/>
                        <a:buNone/>
                      </a:pPr>
                      <a:endParaRPr sz="700" u="sng">
                        <a:solidFill>
                          <a:schemeClr val="dk1"/>
                        </a:solidFill>
                      </a:endParaRPr>
                    </a:p>
                    <a:p>
                      <a:pPr marL="0" lvl="0" indent="0" algn="l" rtl="0">
                        <a:spcBef>
                          <a:spcPts val="0"/>
                        </a:spcBef>
                        <a:spcAft>
                          <a:spcPts val="0"/>
                        </a:spcAft>
                        <a:buClr>
                          <a:schemeClr val="dk1"/>
                        </a:buClr>
                        <a:buFont typeface="Arial"/>
                        <a:buNone/>
                      </a:pPr>
                      <a:r>
                        <a:rPr lang="en-GB" sz="700">
                          <a:solidFill>
                            <a:srgbClr val="000090"/>
                          </a:solidFill>
                        </a:rPr>
                        <a:t>Component 2</a:t>
                      </a:r>
                      <a:endParaRPr sz="700"/>
                    </a:p>
                    <a:p>
                      <a:pPr marL="342900" lvl="0" indent="-209550" algn="l" rtl="0">
                        <a:spcBef>
                          <a:spcPts val="0"/>
                        </a:spcBef>
                        <a:spcAft>
                          <a:spcPts val="0"/>
                        </a:spcAft>
                        <a:buClr>
                          <a:schemeClr val="dk1"/>
                        </a:buClr>
                        <a:buSzPts val="700"/>
                        <a:buChar char="●"/>
                      </a:pPr>
                      <a:r>
                        <a:rPr lang="en-GB" sz="700" b="0">
                          <a:solidFill>
                            <a:schemeClr val="dk1"/>
                          </a:solidFill>
                        </a:rPr>
                        <a:t>Introduction to health care services</a:t>
                      </a:r>
                      <a:endParaRPr sz="700"/>
                    </a:p>
                    <a:p>
                      <a:pPr marL="0" lvl="0" indent="0" algn="l" rtl="0">
                        <a:spcBef>
                          <a:spcPts val="0"/>
                        </a:spcBef>
                        <a:spcAft>
                          <a:spcPts val="0"/>
                        </a:spcAft>
                        <a:buClr>
                          <a:schemeClr val="dk1"/>
                        </a:buClr>
                        <a:buFont typeface="Arial"/>
                        <a:buNone/>
                      </a:pPr>
                      <a:endParaRPr sz="700"/>
                    </a:p>
                    <a:p>
                      <a:pPr marL="0" lvl="0" indent="0" algn="l" rtl="0">
                        <a:spcBef>
                          <a:spcPts val="0"/>
                        </a:spcBef>
                        <a:spcAft>
                          <a:spcPts val="0"/>
                        </a:spcAft>
                        <a:buClr>
                          <a:schemeClr val="dk1"/>
                        </a:buClr>
                        <a:buFont typeface="Arial"/>
                        <a:buNone/>
                      </a:pPr>
                      <a:endParaRPr sz="700" u="sng">
                        <a:solidFill>
                          <a:schemeClr val="dk1"/>
                        </a:solidFill>
                      </a:endParaRPr>
                    </a:p>
                    <a:p>
                      <a:pPr marL="0" lvl="0" indent="0" algn="l" rtl="0">
                        <a:spcBef>
                          <a:spcPts val="0"/>
                        </a:spcBef>
                        <a:spcAft>
                          <a:spcPts val="0"/>
                        </a:spcAft>
                        <a:buClr>
                          <a:schemeClr val="dk1"/>
                        </a:buClr>
                        <a:buFont typeface="Arial"/>
                        <a:buNone/>
                      </a:pP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a:txBody>
                    <a:bodyPr/>
                    <a:lstStyle/>
                    <a:p>
                      <a:pPr marL="0" marR="0" lvl="0" indent="0" algn="ctr" rtl="0">
                        <a:spcBef>
                          <a:spcPts val="0"/>
                        </a:spcBef>
                        <a:spcAft>
                          <a:spcPts val="0"/>
                        </a:spcAft>
                        <a:buNone/>
                      </a:pPr>
                      <a:r>
                        <a:rPr lang="en-GB" sz="700" b="1">
                          <a:solidFill>
                            <a:schemeClr val="dk1"/>
                          </a:solidFill>
                        </a:rPr>
                        <a:t>Module 3</a:t>
                      </a:r>
                      <a:endParaRPr sz="700"/>
                    </a:p>
                    <a:p>
                      <a:pPr marL="0" lvl="0" indent="0" algn="l" rtl="0">
                        <a:spcBef>
                          <a:spcPts val="0"/>
                        </a:spcBef>
                        <a:spcAft>
                          <a:spcPts val="0"/>
                        </a:spcAft>
                        <a:buClr>
                          <a:schemeClr val="dk1"/>
                        </a:buClr>
                        <a:buFont typeface="Arial"/>
                        <a:buNone/>
                      </a:pPr>
                      <a:r>
                        <a:rPr lang="en-GB" sz="700">
                          <a:solidFill>
                            <a:srgbClr val="000090"/>
                          </a:solidFill>
                        </a:rPr>
                        <a:t>Component 2 continued</a:t>
                      </a:r>
                      <a:endParaRPr sz="700"/>
                    </a:p>
                    <a:p>
                      <a:pPr marL="342900" lvl="0" indent="-209550" algn="l" rtl="0">
                        <a:spcBef>
                          <a:spcPts val="0"/>
                        </a:spcBef>
                        <a:spcAft>
                          <a:spcPts val="0"/>
                        </a:spcAft>
                        <a:buClr>
                          <a:schemeClr val="dk1"/>
                        </a:buClr>
                        <a:buSzPts val="700"/>
                        <a:buChar char="●"/>
                      </a:pPr>
                      <a:r>
                        <a:rPr lang="en-GB" sz="700" b="0">
                          <a:solidFill>
                            <a:schemeClr val="dk1"/>
                          </a:solidFill>
                        </a:rPr>
                        <a:t>Introduction to social care services – children and young people, adults or children with specific needs, services for older people and informal carers.</a:t>
                      </a:r>
                      <a:endParaRPr sz="700"/>
                    </a:p>
                    <a:p>
                      <a:pPr marL="342900" lvl="0" indent="-209550" algn="l" rtl="0">
                        <a:spcBef>
                          <a:spcPts val="0"/>
                        </a:spcBef>
                        <a:spcAft>
                          <a:spcPts val="0"/>
                        </a:spcAft>
                        <a:buClr>
                          <a:schemeClr val="dk1"/>
                        </a:buClr>
                        <a:buSzPts val="700"/>
                        <a:buChar char="●"/>
                      </a:pPr>
                      <a:r>
                        <a:rPr lang="en-GB" sz="700" b="0">
                          <a:solidFill>
                            <a:schemeClr val="dk1"/>
                          </a:solidFill>
                        </a:rPr>
                        <a:t>Barriers to accessing H&amp;SC services</a:t>
                      </a:r>
                      <a:endParaRPr sz="700">
                        <a:solidFill>
                          <a:srgbClr val="000090"/>
                        </a:solidFill>
                      </a:endParaRPr>
                    </a:p>
                    <a:p>
                      <a:pPr marL="342900" lvl="0" indent="-209550" algn="l" rtl="0">
                        <a:spcBef>
                          <a:spcPts val="0"/>
                        </a:spcBef>
                        <a:spcAft>
                          <a:spcPts val="0"/>
                        </a:spcAft>
                        <a:buClr>
                          <a:schemeClr val="dk1"/>
                        </a:buClr>
                        <a:buSzPts val="700"/>
                        <a:buChar char="●"/>
                      </a:pPr>
                      <a:r>
                        <a:rPr lang="en-GB" sz="700" b="0">
                          <a:solidFill>
                            <a:schemeClr val="dk1"/>
                          </a:solidFill>
                        </a:rPr>
                        <a:t>Services and barriers  – identify, outline, explain, analyse, assess</a:t>
                      </a:r>
                      <a:endParaRPr sz="700"/>
                    </a:p>
                    <a:p>
                      <a:pPr marL="0" lvl="0" indent="0" algn="l" rtl="0">
                        <a:spcBef>
                          <a:spcPts val="0"/>
                        </a:spcBef>
                        <a:spcAft>
                          <a:spcPts val="0"/>
                        </a:spcAft>
                        <a:buClr>
                          <a:schemeClr val="dk1"/>
                        </a:buClr>
                        <a:buFont typeface="Arial"/>
                        <a:buNone/>
                      </a:pPr>
                      <a:endParaRPr sz="700" b="0">
                        <a:solidFill>
                          <a:schemeClr val="dk1"/>
                        </a:solidFill>
                      </a:endParaRPr>
                    </a:p>
                    <a:p>
                      <a:pPr marL="0" lvl="0" indent="0" algn="l" rtl="0">
                        <a:spcBef>
                          <a:spcPts val="0"/>
                        </a:spcBef>
                        <a:spcAft>
                          <a:spcPts val="0"/>
                        </a:spcAft>
                        <a:buClr>
                          <a:schemeClr val="dk1"/>
                        </a:buClr>
                        <a:buFont typeface="Arial"/>
                        <a:buNone/>
                      </a:pPr>
                      <a:endParaRPr sz="700" b="0">
                        <a:solidFill>
                          <a:schemeClr val="dk1"/>
                        </a:solidFill>
                      </a:endParaRPr>
                    </a:p>
                    <a:p>
                      <a:pPr marL="0" marR="0" lvl="0" indent="0" algn="l" rtl="0">
                        <a:spcBef>
                          <a:spcPts val="0"/>
                        </a:spcBef>
                        <a:spcAft>
                          <a:spcPts val="0"/>
                        </a:spcAft>
                        <a:buNone/>
                      </a:pPr>
                      <a:endParaRPr sz="700">
                        <a:solidFill>
                          <a:srgbClr val="000090"/>
                        </a:solidFill>
                      </a:endParaRPr>
                    </a:p>
                    <a:p>
                      <a:pPr marL="0" marR="0" lvl="0" indent="0" algn="l" rtl="0">
                        <a:spcBef>
                          <a:spcPts val="0"/>
                        </a:spcBef>
                        <a:spcAft>
                          <a:spcPts val="0"/>
                        </a:spcAft>
                        <a:buNone/>
                      </a:pPr>
                      <a:endParaRPr sz="700">
                        <a:solidFill>
                          <a:srgbClr val="000090"/>
                        </a:solidFill>
                      </a:endParaRPr>
                    </a:p>
                    <a:p>
                      <a:pPr marL="0" marR="0" lvl="0" indent="0" algn="l" rtl="0">
                        <a:spcBef>
                          <a:spcPts val="0"/>
                        </a:spcBef>
                        <a:spcAft>
                          <a:spcPts val="0"/>
                        </a:spcAft>
                        <a:buNone/>
                      </a:pP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extLst>
                  <a:ext uri="{0D108BD9-81ED-4DB2-BD59-A6C34878D82A}">
                    <a16:rowId xmlns:a16="http://schemas.microsoft.com/office/drawing/2014/main" val="10000"/>
                  </a:ext>
                </a:extLst>
              </a:tr>
              <a:tr h="169900">
                <a:tc vMerge="1">
                  <a:txBody>
                    <a:bodyPr/>
                    <a:lstStyle/>
                    <a:p>
                      <a:endParaRPr lang="en-US"/>
                    </a:p>
                  </a:txBody>
                  <a:tcPr/>
                </a:tc>
                <a:tc gridSpan="3">
                  <a:txBody>
                    <a:bodyPr/>
                    <a:lstStyle/>
                    <a:p>
                      <a:pPr marL="0" marR="0" lvl="0" indent="0" algn="l" rtl="0">
                        <a:lnSpc>
                          <a:spcPct val="100000"/>
                        </a:lnSpc>
                        <a:spcBef>
                          <a:spcPts val="0"/>
                        </a:spcBef>
                        <a:spcAft>
                          <a:spcPts val="0"/>
                        </a:spcAft>
                        <a:buClr>
                          <a:schemeClr val="dk1"/>
                        </a:buClr>
                        <a:buSzPts val="800"/>
                        <a:buFont typeface="Calibri"/>
                        <a:buNone/>
                      </a:pPr>
                      <a:r>
                        <a:rPr lang="en-GB" sz="700"/>
                        <a:t>Opportunities for cultural capital ‘</a:t>
                      </a:r>
                      <a:r>
                        <a:rPr lang="en-GB" sz="700" i="1"/>
                        <a:t>Essential knowledge for future success</a:t>
                      </a:r>
                      <a:r>
                        <a:rPr lang="en-GB" sz="700"/>
                        <a:t>’:</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83275">
                <a:tc vMerge="1">
                  <a:txBody>
                    <a:bodyPr/>
                    <a:lstStyle/>
                    <a:p>
                      <a:endParaRPr lang="en-US"/>
                    </a:p>
                  </a:txBody>
                  <a:tcPr/>
                </a:tc>
                <a:tc>
                  <a:txBody>
                    <a:bodyPr/>
                    <a:lstStyle/>
                    <a:p>
                      <a:pPr marL="0" marR="0" lvl="0" indent="0" algn="l" rtl="0">
                        <a:spcBef>
                          <a:spcPts val="0"/>
                        </a:spcBef>
                        <a:spcAft>
                          <a:spcPts val="0"/>
                        </a:spcAft>
                        <a:buNone/>
                      </a:pPr>
                      <a:r>
                        <a:rPr lang="en-GB" sz="700"/>
                        <a:t>Understanding of how aspects of development affect different generations.</a:t>
                      </a:r>
                      <a:endParaRPr sz="700"/>
                    </a:p>
                    <a:p>
                      <a:pPr marL="0" marR="0" lvl="0" indent="0" algn="l" rtl="0">
                        <a:spcBef>
                          <a:spcPts val="0"/>
                        </a:spcBef>
                        <a:spcAft>
                          <a:spcPts val="0"/>
                        </a:spcAft>
                        <a:buNone/>
                      </a:pPr>
                      <a:r>
                        <a:rPr lang="en-GB" sz="700"/>
                        <a:t>Self esteem, confidence – positive and  negative impacts.  Relationships – healthy / problematic characteristics.</a:t>
                      </a:r>
                      <a:endParaRPr sz="700"/>
                    </a:p>
                    <a:p>
                      <a:pPr marL="0" lvl="0" indent="0" algn="l" rtl="0">
                        <a:spcBef>
                          <a:spcPts val="0"/>
                        </a:spcBef>
                        <a:spcAft>
                          <a:spcPts val="0"/>
                        </a:spcAft>
                        <a:buClr>
                          <a:schemeClr val="dk1"/>
                        </a:buClr>
                        <a:buSzPts val="800"/>
                        <a:buFont typeface="Calibri"/>
                        <a:buNone/>
                      </a:pPr>
                      <a:r>
                        <a:rPr lang="en-GB" sz="700"/>
                        <a:t>Positive and negative effects of factors and how they affect individuals present and future – lifestyle choices, finance, education, employment, housing.</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800"/>
                        <a:buFont typeface="Calibri"/>
                        <a:buNone/>
                      </a:pPr>
                      <a:r>
                        <a:rPr lang="en-GB" sz="700"/>
                        <a:t>Positive and negative effects of factors and how they affect individuals present and future – lifestyle choices, finance, education, employment, housing.</a:t>
                      </a:r>
                      <a:endParaRPr sz="700"/>
                    </a:p>
                    <a:p>
                      <a:pPr marL="0" marR="0" lvl="0" indent="0" algn="l" rtl="0">
                        <a:lnSpc>
                          <a:spcPct val="100000"/>
                        </a:lnSpc>
                        <a:spcBef>
                          <a:spcPts val="0"/>
                        </a:spcBef>
                        <a:spcAft>
                          <a:spcPts val="0"/>
                        </a:spcAft>
                        <a:buClr>
                          <a:schemeClr val="dk1"/>
                        </a:buClr>
                        <a:buSzPts val="800"/>
                        <a:buFont typeface="Calibri"/>
                        <a:buNone/>
                      </a:pPr>
                      <a:r>
                        <a:rPr lang="en-GB" sz="700"/>
                        <a:t>Challenges faced by individuals and the impacts e.g. serious illness, bereavement, divorce, parenthood.</a:t>
                      </a:r>
                      <a:endParaRPr sz="700"/>
                    </a:p>
                    <a:p>
                      <a:pPr marL="0" marR="0" lvl="0" indent="0" algn="l" rtl="0">
                        <a:lnSpc>
                          <a:spcPct val="100000"/>
                        </a:lnSpc>
                        <a:spcBef>
                          <a:spcPts val="0"/>
                        </a:spcBef>
                        <a:spcAft>
                          <a:spcPts val="0"/>
                        </a:spcAft>
                        <a:buClr>
                          <a:schemeClr val="dk1"/>
                        </a:buClr>
                        <a:buSzPts val="800"/>
                        <a:buFont typeface="Calibri"/>
                        <a:buNone/>
                      </a:pPr>
                      <a:r>
                        <a:rPr lang="en-GB" sz="700"/>
                        <a:t>Research skills – reliable sources.  </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Clr>
                          <a:schemeClr val="dk1"/>
                        </a:buClr>
                        <a:buFont typeface="Arial"/>
                        <a:buNone/>
                      </a:pPr>
                      <a:r>
                        <a:rPr lang="en-GB" sz="700"/>
                        <a:t>Services available to support individuals.</a:t>
                      </a:r>
                      <a:endParaRPr sz="700"/>
                    </a:p>
                    <a:p>
                      <a:pPr marL="0" lvl="0" indent="0" algn="l" rtl="0">
                        <a:spcBef>
                          <a:spcPts val="0"/>
                        </a:spcBef>
                        <a:spcAft>
                          <a:spcPts val="0"/>
                        </a:spcAft>
                        <a:buClr>
                          <a:schemeClr val="dk1"/>
                        </a:buClr>
                        <a:buFont typeface="Arial"/>
                        <a:buNone/>
                      </a:pPr>
                      <a:r>
                        <a:rPr lang="en-GB" sz="700"/>
                        <a:t>Young carers / importance of caring roles throughout life. </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69900">
                <a:tc gridSpan="4">
                  <a:txBody>
                    <a:bodyPr/>
                    <a:lstStyle/>
                    <a:p>
                      <a:pPr marL="0" marR="0" lvl="0" indent="0" algn="l" rtl="0">
                        <a:spcBef>
                          <a:spcPts val="0"/>
                        </a:spcBef>
                        <a:spcAft>
                          <a:spcPts val="0"/>
                        </a:spcAft>
                        <a:buNone/>
                      </a:pPr>
                      <a:r>
                        <a:rPr lang="en-GB" sz="700"/>
                        <a:t>Specification - https://qualifications.pearson.com/content/dam/pdf/btec-tec-awards/health-and-social-care/2022/specification-and-sample-assessments/60370476-BTEC-Tech-Award-Health-and-Social-Care-2022-spec-PPD1-150721.pdf </a:t>
                      </a:r>
                      <a:endParaRPr sz="700" u="none" strike="noStrike" cap="none"/>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graphicFrame>
        <p:nvGraphicFramePr>
          <p:cNvPr id="137" name="Google Shape;137;p26"/>
          <p:cNvGraphicFramePr/>
          <p:nvPr/>
        </p:nvGraphicFramePr>
        <p:xfrm>
          <a:off x="1076341" y="60527"/>
          <a:ext cx="7969500" cy="2381585"/>
        </p:xfrm>
        <a:graphic>
          <a:graphicData uri="http://schemas.openxmlformats.org/drawingml/2006/table">
            <a:tbl>
              <a:tblPr firstRow="1" bandRow="1">
                <a:noFill/>
                <a:tableStyleId>{5169A6A7-582C-4DF5-BD3D-C7E815E76F1F}</a:tableStyleId>
              </a:tblPr>
              <a:tblGrid>
                <a:gridCol w="437900">
                  <a:extLst>
                    <a:ext uri="{9D8B030D-6E8A-4147-A177-3AD203B41FA5}">
                      <a16:colId xmlns:a16="http://schemas.microsoft.com/office/drawing/2014/main" val="20000"/>
                    </a:ext>
                  </a:extLst>
                </a:gridCol>
                <a:gridCol w="2759025">
                  <a:extLst>
                    <a:ext uri="{9D8B030D-6E8A-4147-A177-3AD203B41FA5}">
                      <a16:colId xmlns:a16="http://schemas.microsoft.com/office/drawing/2014/main" val="20001"/>
                    </a:ext>
                  </a:extLst>
                </a:gridCol>
                <a:gridCol w="2443275">
                  <a:extLst>
                    <a:ext uri="{9D8B030D-6E8A-4147-A177-3AD203B41FA5}">
                      <a16:colId xmlns:a16="http://schemas.microsoft.com/office/drawing/2014/main" val="20002"/>
                    </a:ext>
                  </a:extLst>
                </a:gridCol>
                <a:gridCol w="2329300">
                  <a:extLst>
                    <a:ext uri="{9D8B030D-6E8A-4147-A177-3AD203B41FA5}">
                      <a16:colId xmlns:a16="http://schemas.microsoft.com/office/drawing/2014/main" val="20003"/>
                    </a:ext>
                  </a:extLst>
                </a:gridCol>
              </a:tblGrid>
              <a:tr h="1550475">
                <a:tc rowSpan="3">
                  <a:txBody>
                    <a:bodyPr/>
                    <a:lstStyle/>
                    <a:p>
                      <a:pPr marL="0" marR="0" lvl="0" indent="0" algn="l" rtl="0">
                        <a:spcBef>
                          <a:spcPts val="0"/>
                        </a:spcBef>
                        <a:spcAft>
                          <a:spcPts val="0"/>
                        </a:spcAft>
                        <a:buNone/>
                      </a:pPr>
                      <a:r>
                        <a:rPr lang="en-GB" sz="700"/>
                        <a:t>Yr 11</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a:txBody>
                    <a:bodyPr/>
                    <a:lstStyle/>
                    <a:p>
                      <a:pPr marL="0" marR="0" lvl="0" indent="0" algn="ctr" rtl="0">
                        <a:spcBef>
                          <a:spcPts val="0"/>
                        </a:spcBef>
                        <a:spcAft>
                          <a:spcPts val="0"/>
                        </a:spcAft>
                        <a:buNone/>
                      </a:pPr>
                      <a:r>
                        <a:rPr lang="en-GB" sz="700">
                          <a:solidFill>
                            <a:schemeClr val="dk1"/>
                          </a:solidFill>
                        </a:rPr>
                        <a:t>Module 1</a:t>
                      </a:r>
                      <a:endParaRPr sz="700"/>
                    </a:p>
                    <a:p>
                      <a:pPr marL="0" lvl="0" indent="0" algn="l" rtl="0">
                        <a:spcBef>
                          <a:spcPts val="0"/>
                        </a:spcBef>
                        <a:spcAft>
                          <a:spcPts val="0"/>
                        </a:spcAft>
                        <a:buNone/>
                      </a:pPr>
                      <a:r>
                        <a:rPr lang="en-GB" sz="700">
                          <a:solidFill>
                            <a:srgbClr val="000090"/>
                          </a:solidFill>
                        </a:rPr>
                        <a:t>Component 2 – Care values</a:t>
                      </a:r>
                      <a:endParaRPr sz="700"/>
                    </a:p>
                    <a:p>
                      <a:pPr marL="0" lvl="0" indent="0" algn="l" rtl="0">
                        <a:spcBef>
                          <a:spcPts val="0"/>
                        </a:spcBef>
                        <a:spcAft>
                          <a:spcPts val="0"/>
                        </a:spcAft>
                        <a:buNone/>
                      </a:pPr>
                      <a:r>
                        <a:rPr lang="en-GB" sz="700" b="0">
                          <a:solidFill>
                            <a:schemeClr val="dk1"/>
                          </a:solidFill>
                        </a:rPr>
                        <a:t>What is a care value?</a:t>
                      </a:r>
                      <a:endParaRPr sz="700"/>
                    </a:p>
                    <a:p>
                      <a:pPr marL="0" lvl="0" indent="0" algn="l" rtl="0">
                        <a:spcBef>
                          <a:spcPts val="0"/>
                        </a:spcBef>
                        <a:spcAft>
                          <a:spcPts val="0"/>
                        </a:spcAft>
                        <a:buNone/>
                      </a:pPr>
                      <a:r>
                        <a:rPr lang="en-GB" sz="700" b="0">
                          <a:solidFill>
                            <a:schemeClr val="dk1"/>
                          </a:solidFill>
                        </a:rPr>
                        <a:t>Understanding of key care values</a:t>
                      </a:r>
                      <a:endParaRPr sz="700"/>
                    </a:p>
                    <a:p>
                      <a:pPr marL="0" lvl="0" indent="0" algn="l" rtl="0">
                        <a:spcBef>
                          <a:spcPts val="0"/>
                        </a:spcBef>
                        <a:spcAft>
                          <a:spcPts val="0"/>
                        </a:spcAft>
                        <a:buNone/>
                      </a:pPr>
                      <a:endParaRPr sz="700" b="0">
                        <a:solidFill>
                          <a:schemeClr val="dk1"/>
                        </a:solidFill>
                      </a:endParaRPr>
                    </a:p>
                    <a:p>
                      <a:pPr marL="0" lvl="0" indent="0" algn="l" rtl="0">
                        <a:spcBef>
                          <a:spcPts val="0"/>
                        </a:spcBef>
                        <a:spcAft>
                          <a:spcPts val="0"/>
                        </a:spcAft>
                        <a:buClr>
                          <a:schemeClr val="dk1"/>
                        </a:buClr>
                        <a:buFont typeface="Arial"/>
                        <a:buNone/>
                      </a:pPr>
                      <a:r>
                        <a:rPr lang="en-GB" sz="700" b="0">
                          <a:solidFill>
                            <a:schemeClr val="dk1"/>
                          </a:solidFill>
                        </a:rPr>
                        <a:t>Application of care values to specific care settings.</a:t>
                      </a:r>
                      <a:endParaRPr sz="700"/>
                    </a:p>
                    <a:p>
                      <a:pPr marL="0" lvl="0" indent="0" algn="l" rtl="0">
                        <a:spcBef>
                          <a:spcPts val="0"/>
                        </a:spcBef>
                        <a:spcAft>
                          <a:spcPts val="0"/>
                        </a:spcAft>
                        <a:buClr>
                          <a:schemeClr val="dk1"/>
                        </a:buClr>
                        <a:buFont typeface="Arial"/>
                        <a:buNone/>
                      </a:pPr>
                      <a:endParaRPr sz="700" b="0">
                        <a:solidFill>
                          <a:schemeClr val="dk1"/>
                        </a:solidFill>
                      </a:endParaRPr>
                    </a:p>
                    <a:p>
                      <a:pPr marL="0" lvl="0" indent="0" algn="l" rtl="0">
                        <a:spcBef>
                          <a:spcPts val="0"/>
                        </a:spcBef>
                        <a:spcAft>
                          <a:spcPts val="0"/>
                        </a:spcAft>
                        <a:buClr>
                          <a:schemeClr val="dk1"/>
                        </a:buClr>
                        <a:buFont typeface="Arial"/>
                        <a:buNone/>
                      </a:pPr>
                      <a:r>
                        <a:rPr lang="en-GB" sz="700" b="0">
                          <a:solidFill>
                            <a:schemeClr val="dk1"/>
                          </a:solidFill>
                        </a:rPr>
                        <a:t>Care values assignment preparation task – Demonstrate, summarise, outline, describe, evaluate, decide, improve, justify.</a:t>
                      </a:r>
                      <a:endParaRPr sz="700" b="0">
                        <a:solidFill>
                          <a:schemeClr val="dk1"/>
                        </a:solidFill>
                      </a:endParaRPr>
                    </a:p>
                    <a:p>
                      <a:pPr marL="0" lvl="0" indent="0" algn="l" rtl="0">
                        <a:spcBef>
                          <a:spcPts val="0"/>
                        </a:spcBef>
                        <a:spcAft>
                          <a:spcPts val="0"/>
                        </a:spcAft>
                        <a:buClr>
                          <a:schemeClr val="dk1"/>
                        </a:buClr>
                        <a:buFont typeface="Arial"/>
                        <a:buNone/>
                      </a:pPr>
                      <a:endParaRPr sz="700" b="0">
                        <a:solidFill>
                          <a:schemeClr val="dk1"/>
                        </a:solidFill>
                      </a:endParaRPr>
                    </a:p>
                    <a:p>
                      <a:pPr marL="0" lvl="0" indent="0" algn="l" rtl="0">
                        <a:spcBef>
                          <a:spcPts val="0"/>
                        </a:spcBef>
                        <a:spcAft>
                          <a:spcPts val="0"/>
                        </a:spcAft>
                        <a:buClr>
                          <a:schemeClr val="dk1"/>
                        </a:buClr>
                        <a:buFont typeface="Arial"/>
                        <a:buNone/>
                      </a:pPr>
                      <a:r>
                        <a:rPr lang="en-GB" sz="700" u="sng">
                          <a:solidFill>
                            <a:schemeClr val="dk1"/>
                          </a:solidFill>
                        </a:rPr>
                        <a:t>Pearson Set Assignment</a:t>
                      </a:r>
                      <a:r>
                        <a:rPr lang="en-GB" sz="700" b="0">
                          <a:solidFill>
                            <a:schemeClr val="dk1"/>
                          </a:solidFill>
                        </a:rPr>
                        <a:t> </a:t>
                      </a:r>
                      <a:endParaRPr sz="700" b="0">
                        <a:solidFill>
                          <a:schemeClr val="dk1"/>
                        </a:solidFill>
                      </a:endParaRPr>
                    </a:p>
                    <a:p>
                      <a:pPr marL="0" lvl="0" indent="0" algn="l" rtl="0">
                        <a:spcBef>
                          <a:spcPts val="0"/>
                        </a:spcBef>
                        <a:spcAft>
                          <a:spcPts val="0"/>
                        </a:spcAft>
                        <a:buClr>
                          <a:schemeClr val="dk1"/>
                        </a:buClr>
                        <a:buFont typeface="Arial"/>
                        <a:buNone/>
                      </a:pPr>
                      <a:endParaRPr sz="700" b="0">
                        <a:solidFill>
                          <a:schemeClr val="dk1"/>
                        </a:solidFill>
                      </a:endParaRPr>
                    </a:p>
                    <a:p>
                      <a:pPr marL="0" lvl="0" indent="0" algn="l" rtl="0">
                        <a:spcBef>
                          <a:spcPts val="0"/>
                        </a:spcBef>
                        <a:spcAft>
                          <a:spcPts val="0"/>
                        </a:spcAft>
                        <a:buClr>
                          <a:schemeClr val="dk1"/>
                        </a:buClr>
                        <a:buFont typeface="Arial"/>
                        <a:buNone/>
                      </a:pPr>
                      <a:r>
                        <a:rPr lang="en-GB" sz="700">
                          <a:solidFill>
                            <a:srgbClr val="000090"/>
                          </a:solidFill>
                        </a:rPr>
                        <a:t>Component 3 </a:t>
                      </a:r>
                      <a:endParaRPr sz="700"/>
                    </a:p>
                    <a:p>
                      <a:pPr marL="0" lvl="0" indent="0" algn="l" rtl="0">
                        <a:spcBef>
                          <a:spcPts val="0"/>
                        </a:spcBef>
                        <a:spcAft>
                          <a:spcPts val="0"/>
                        </a:spcAft>
                        <a:buClr>
                          <a:schemeClr val="dk1"/>
                        </a:buClr>
                        <a:buFont typeface="Arial"/>
                        <a:buNone/>
                      </a:pPr>
                      <a:r>
                        <a:rPr lang="en-GB" sz="700" b="0">
                          <a:solidFill>
                            <a:schemeClr val="dk1"/>
                          </a:solidFill>
                        </a:rPr>
                        <a:t>Review of how factors affect development – physical and lifestyle, social, emotional and cultural, economic and environmental.</a:t>
                      </a:r>
                      <a:endParaRPr sz="700"/>
                    </a:p>
                    <a:p>
                      <a:pPr marL="0" lvl="0" indent="0" algn="l" rtl="0">
                        <a:spcBef>
                          <a:spcPts val="0"/>
                        </a:spcBef>
                        <a:spcAft>
                          <a:spcPts val="0"/>
                        </a:spcAft>
                        <a:buClr>
                          <a:schemeClr val="dk1"/>
                        </a:buClr>
                        <a:buFont typeface="Arial"/>
                        <a:buNone/>
                      </a:pPr>
                      <a:r>
                        <a:rPr lang="en-GB" sz="700" b="0">
                          <a:solidFill>
                            <a:schemeClr val="dk1"/>
                          </a:solidFill>
                        </a:rPr>
                        <a:t>Review of impact of life events PIES</a:t>
                      </a: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a:txBody>
                    <a:bodyPr/>
                    <a:lstStyle/>
                    <a:p>
                      <a:pPr marL="0" marR="0" lvl="0" indent="0" algn="ctr" rtl="0">
                        <a:spcBef>
                          <a:spcPts val="0"/>
                        </a:spcBef>
                        <a:spcAft>
                          <a:spcPts val="0"/>
                        </a:spcAft>
                        <a:buNone/>
                      </a:pPr>
                      <a:r>
                        <a:rPr lang="en-GB" sz="700" b="1">
                          <a:solidFill>
                            <a:schemeClr val="dk1"/>
                          </a:solidFill>
                        </a:rPr>
                        <a:t>Module 2</a:t>
                      </a:r>
                      <a:endParaRPr sz="700"/>
                    </a:p>
                    <a:p>
                      <a:pPr marL="0" lvl="0" indent="0" algn="l" rtl="0">
                        <a:spcBef>
                          <a:spcPts val="0"/>
                        </a:spcBef>
                        <a:spcAft>
                          <a:spcPts val="0"/>
                        </a:spcAft>
                        <a:buClr>
                          <a:schemeClr val="dk1"/>
                        </a:buClr>
                        <a:buFont typeface="Arial"/>
                        <a:buNone/>
                      </a:pPr>
                      <a:r>
                        <a:rPr lang="en-GB" sz="700">
                          <a:solidFill>
                            <a:srgbClr val="000090"/>
                          </a:solidFill>
                        </a:rPr>
                        <a:t>Component 3 continued</a:t>
                      </a:r>
                      <a:endParaRPr sz="700"/>
                    </a:p>
                    <a:p>
                      <a:pPr marL="0" lvl="0" indent="0" algn="l" rtl="0">
                        <a:spcBef>
                          <a:spcPts val="0"/>
                        </a:spcBef>
                        <a:spcAft>
                          <a:spcPts val="0"/>
                        </a:spcAft>
                        <a:buClr>
                          <a:schemeClr val="dk1"/>
                        </a:buClr>
                        <a:buFont typeface="Arial"/>
                        <a:buNone/>
                      </a:pPr>
                      <a:r>
                        <a:rPr lang="en-GB" sz="700" b="0">
                          <a:solidFill>
                            <a:schemeClr val="dk1"/>
                          </a:solidFill>
                        </a:rPr>
                        <a:t>Indicators of physical health – BMI, pulse, peak flow, BP and factors that impact this. Effect on future health (+/-)</a:t>
                      </a:r>
                      <a:endParaRPr sz="700" b="0">
                        <a:solidFill>
                          <a:schemeClr val="dk1"/>
                        </a:solidFill>
                      </a:endParaRPr>
                    </a:p>
                    <a:p>
                      <a:pPr marL="0" lvl="0" indent="0" algn="l" rtl="0">
                        <a:spcBef>
                          <a:spcPts val="0"/>
                        </a:spcBef>
                        <a:spcAft>
                          <a:spcPts val="0"/>
                        </a:spcAft>
                        <a:buClr>
                          <a:schemeClr val="dk1"/>
                        </a:buClr>
                        <a:buFont typeface="Arial"/>
                        <a:buNone/>
                      </a:pPr>
                      <a:r>
                        <a:rPr lang="en-GB" sz="700" b="0">
                          <a:solidFill>
                            <a:schemeClr val="dk1"/>
                          </a:solidFill>
                        </a:rPr>
                        <a:t>Health Improvement Plans – short and long term target setting, sources of support</a:t>
                      </a:r>
                      <a:endParaRPr sz="700"/>
                    </a:p>
                    <a:p>
                      <a:pPr marL="0" lvl="0" indent="0" algn="l" rtl="0">
                        <a:spcBef>
                          <a:spcPts val="0"/>
                        </a:spcBef>
                        <a:spcAft>
                          <a:spcPts val="0"/>
                        </a:spcAft>
                        <a:buClr>
                          <a:schemeClr val="dk1"/>
                        </a:buClr>
                        <a:buFont typeface="Arial"/>
                        <a:buNone/>
                      </a:pPr>
                      <a:r>
                        <a:rPr lang="en-GB" sz="700" b="0">
                          <a:solidFill>
                            <a:schemeClr val="dk1"/>
                          </a:solidFill>
                        </a:rPr>
                        <a:t>Considering needs, wishes, circumstances</a:t>
                      </a:r>
                      <a:endParaRPr sz="700"/>
                    </a:p>
                    <a:p>
                      <a:pPr marL="0" lvl="0" indent="0" algn="l" rtl="0">
                        <a:spcBef>
                          <a:spcPts val="0"/>
                        </a:spcBef>
                        <a:spcAft>
                          <a:spcPts val="0"/>
                        </a:spcAft>
                        <a:buClr>
                          <a:schemeClr val="dk1"/>
                        </a:buClr>
                        <a:buFont typeface="Arial"/>
                        <a:buNone/>
                      </a:pPr>
                      <a:r>
                        <a:rPr lang="en-GB" sz="700" b="0">
                          <a:solidFill>
                            <a:schemeClr val="dk1"/>
                          </a:solidFill>
                        </a:rPr>
                        <a:t>Obstacles to health improvement and how they can be overcome</a:t>
                      </a:r>
                      <a:endParaRPr sz="700" b="0">
                        <a:solidFill>
                          <a:schemeClr val="dk1"/>
                        </a:solidFill>
                      </a:endParaRPr>
                    </a:p>
                    <a:p>
                      <a:pPr marL="0" lvl="0" indent="0" algn="l" rtl="0">
                        <a:spcBef>
                          <a:spcPts val="0"/>
                        </a:spcBef>
                        <a:spcAft>
                          <a:spcPts val="0"/>
                        </a:spcAft>
                        <a:buClr>
                          <a:schemeClr val="dk1"/>
                        </a:buClr>
                        <a:buFont typeface="Arial"/>
                        <a:buNone/>
                      </a:pPr>
                      <a:endParaRPr sz="700" b="0">
                        <a:solidFill>
                          <a:schemeClr val="dk1"/>
                        </a:solidFill>
                      </a:endParaRPr>
                    </a:p>
                    <a:p>
                      <a:pPr marL="0" lvl="0" indent="0" algn="l" rtl="0">
                        <a:spcBef>
                          <a:spcPts val="0"/>
                        </a:spcBef>
                        <a:spcAft>
                          <a:spcPts val="0"/>
                        </a:spcAft>
                        <a:buNone/>
                      </a:pP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tc>
                  <a:txBody>
                    <a:bodyPr/>
                    <a:lstStyle/>
                    <a:p>
                      <a:pPr marL="0" marR="0" lvl="0" indent="0" algn="ctr" rtl="0">
                        <a:spcBef>
                          <a:spcPts val="0"/>
                        </a:spcBef>
                        <a:spcAft>
                          <a:spcPts val="0"/>
                        </a:spcAft>
                        <a:buNone/>
                      </a:pPr>
                      <a:r>
                        <a:rPr lang="en-GB" sz="700" b="1">
                          <a:solidFill>
                            <a:schemeClr val="dk1"/>
                          </a:solidFill>
                        </a:rPr>
                        <a:t>Module 3</a:t>
                      </a:r>
                      <a:endParaRPr sz="700" b="0">
                        <a:solidFill>
                          <a:schemeClr val="dk1"/>
                        </a:solidFill>
                      </a:endParaRPr>
                    </a:p>
                    <a:p>
                      <a:pPr marL="0" marR="0" lvl="0" indent="0" algn="l" rtl="0">
                        <a:spcBef>
                          <a:spcPts val="0"/>
                        </a:spcBef>
                        <a:spcAft>
                          <a:spcPts val="0"/>
                        </a:spcAft>
                        <a:buNone/>
                      </a:pPr>
                      <a:r>
                        <a:rPr lang="en-GB" sz="700">
                          <a:solidFill>
                            <a:srgbClr val="000090"/>
                          </a:solidFill>
                        </a:rPr>
                        <a:t>Component 3 revision</a:t>
                      </a:r>
                      <a:endParaRPr sz="700">
                        <a:solidFill>
                          <a:srgbClr val="000090"/>
                        </a:solidFill>
                      </a:endParaRPr>
                    </a:p>
                    <a:p>
                      <a:pPr marL="0" marR="0" lvl="0" indent="0" algn="l" rtl="0">
                        <a:spcBef>
                          <a:spcPts val="0"/>
                        </a:spcBef>
                        <a:spcAft>
                          <a:spcPts val="0"/>
                        </a:spcAft>
                        <a:buNone/>
                      </a:pPr>
                      <a:endParaRPr sz="700">
                        <a:solidFill>
                          <a:srgbClr val="000090"/>
                        </a:solidFill>
                      </a:endParaRPr>
                    </a:p>
                    <a:p>
                      <a:pPr marL="0" lvl="0" indent="0" algn="l" rtl="0">
                        <a:spcBef>
                          <a:spcPts val="0"/>
                        </a:spcBef>
                        <a:spcAft>
                          <a:spcPts val="0"/>
                        </a:spcAft>
                        <a:buClr>
                          <a:schemeClr val="dk1"/>
                        </a:buClr>
                        <a:buFont typeface="Arial"/>
                        <a:buNone/>
                      </a:pPr>
                      <a:r>
                        <a:rPr lang="en-GB" sz="700" b="0">
                          <a:solidFill>
                            <a:schemeClr val="dk1"/>
                          </a:solidFill>
                        </a:rPr>
                        <a:t>(External assessment TBC – demonstrate, explain, interpret and assess, design and apply, evaluate and justify.</a:t>
                      </a:r>
                      <a:endParaRPr sz="700">
                        <a:solidFill>
                          <a:srgbClr val="000090"/>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4A86E8"/>
                    </a:solidFill>
                  </a:tcPr>
                </a:tc>
                <a:extLst>
                  <a:ext uri="{0D108BD9-81ED-4DB2-BD59-A6C34878D82A}">
                    <a16:rowId xmlns:a16="http://schemas.microsoft.com/office/drawing/2014/main" val="10000"/>
                  </a:ext>
                </a:extLst>
              </a:tr>
              <a:tr h="134325">
                <a:tc vMerge="1">
                  <a:txBody>
                    <a:bodyPr/>
                    <a:lstStyle/>
                    <a:p>
                      <a:endParaRPr lang="en-US"/>
                    </a:p>
                  </a:txBody>
                  <a:tcPr/>
                </a:tc>
                <a:tc gridSpan="3">
                  <a:txBody>
                    <a:bodyPr/>
                    <a:lstStyle/>
                    <a:p>
                      <a:pPr marL="0" marR="0" lvl="0" indent="0" algn="l" rtl="0">
                        <a:lnSpc>
                          <a:spcPct val="100000"/>
                        </a:lnSpc>
                        <a:spcBef>
                          <a:spcPts val="0"/>
                        </a:spcBef>
                        <a:spcAft>
                          <a:spcPts val="0"/>
                        </a:spcAft>
                        <a:buClr>
                          <a:schemeClr val="dk1"/>
                        </a:buClr>
                        <a:buSzPts val="800"/>
                        <a:buFont typeface="Calibri"/>
                        <a:buNone/>
                      </a:pPr>
                      <a:r>
                        <a:rPr lang="en-GB" sz="700"/>
                        <a:t>Opportunities for cultural capital ‘</a:t>
                      </a:r>
                      <a:r>
                        <a:rPr lang="en-GB" sz="700" i="1"/>
                        <a:t>Essential knowledge for future success</a:t>
                      </a:r>
                      <a:r>
                        <a:rPr lang="en-GB" sz="700"/>
                        <a:t>’:</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0825">
                <a:tc vMerge="1">
                  <a:txBody>
                    <a:bodyPr/>
                    <a:lstStyle/>
                    <a:p>
                      <a:endParaRPr lang="en-US"/>
                    </a:p>
                  </a:txBody>
                  <a:tcPr/>
                </a:tc>
                <a:tc>
                  <a:txBody>
                    <a:bodyPr/>
                    <a:lstStyle/>
                    <a:p>
                      <a:pPr marL="0" lvl="0" indent="0" algn="l" rtl="0">
                        <a:spcBef>
                          <a:spcPts val="0"/>
                        </a:spcBef>
                        <a:spcAft>
                          <a:spcPts val="0"/>
                        </a:spcAft>
                        <a:buClr>
                          <a:schemeClr val="dk1"/>
                        </a:buClr>
                        <a:buFont typeface="Arial"/>
                        <a:buNone/>
                      </a:pPr>
                      <a:r>
                        <a:rPr lang="en-GB" sz="700"/>
                        <a:t>Inequalities accessing H&amp;SC – how can these be overcome?</a:t>
                      </a:r>
                      <a:endParaRPr sz="700"/>
                    </a:p>
                    <a:p>
                      <a:pPr marL="0" lvl="0" indent="0" algn="l" rtl="0">
                        <a:spcBef>
                          <a:spcPts val="0"/>
                        </a:spcBef>
                        <a:spcAft>
                          <a:spcPts val="0"/>
                        </a:spcAft>
                        <a:buSzPts val="600"/>
                        <a:buNone/>
                      </a:pPr>
                      <a:r>
                        <a:rPr lang="en-GB" sz="700"/>
                        <a:t>Equality – treating other fairly not the same.</a:t>
                      </a:r>
                      <a:endParaRPr sz="700"/>
                    </a:p>
                    <a:p>
                      <a:pPr marL="0" lvl="0" indent="0" algn="l" rtl="0">
                        <a:spcBef>
                          <a:spcPts val="0"/>
                        </a:spcBef>
                        <a:spcAft>
                          <a:spcPts val="0"/>
                        </a:spcAft>
                        <a:buClr>
                          <a:schemeClr val="dk1"/>
                        </a:buClr>
                        <a:buFont typeface="Arial"/>
                        <a:buNone/>
                      </a:pPr>
                      <a:r>
                        <a:rPr lang="en-GB" sz="700"/>
                        <a:t>How how own choices can impact health?</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Clr>
                          <a:schemeClr val="dk1"/>
                        </a:buClr>
                        <a:buFont typeface="Arial"/>
                        <a:buNone/>
                      </a:pPr>
                      <a:r>
                        <a:rPr lang="en-GB" sz="700"/>
                        <a:t>Ethics of care.  Empathy. Monitoring of health.</a:t>
                      </a:r>
                      <a:endParaRPr sz="700"/>
                    </a:p>
                    <a:p>
                      <a:pPr marL="0" lvl="0" indent="0" algn="l" rtl="0">
                        <a:spcBef>
                          <a:spcPts val="0"/>
                        </a:spcBef>
                        <a:spcAft>
                          <a:spcPts val="0"/>
                        </a:spcAft>
                        <a:buClr>
                          <a:schemeClr val="dk1"/>
                        </a:buClr>
                        <a:buFont typeface="Arial"/>
                        <a:buNone/>
                      </a:pPr>
                      <a:r>
                        <a:rPr lang="en-GB" sz="700"/>
                        <a:t>Target setting for change. Motivating individuals for positive change. </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Clr>
                          <a:schemeClr val="dk1"/>
                        </a:buClr>
                        <a:buFont typeface="Arial"/>
                        <a:buNone/>
                      </a:pPr>
                      <a:r>
                        <a:rPr lang="en-GB" sz="700"/>
                        <a:t>E-Revision resource – independence, initiative.  Resilience - exam preparation.</a:t>
                      </a:r>
                      <a:endParaRPr sz="700"/>
                    </a:p>
                    <a:p>
                      <a:pPr marL="0" marR="0" lvl="0" indent="0" algn="l" rtl="0">
                        <a:lnSpc>
                          <a:spcPct val="100000"/>
                        </a:lnSpc>
                        <a:spcBef>
                          <a:spcPts val="0"/>
                        </a:spcBef>
                        <a:spcAft>
                          <a:spcPts val="0"/>
                        </a:spcAft>
                        <a:buClr>
                          <a:schemeClr val="dk1"/>
                        </a:buClr>
                        <a:buSzPts val="600"/>
                        <a:buFont typeface="Calibri"/>
                        <a:buNone/>
                      </a:pP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pic>
        <p:nvPicPr>
          <p:cNvPr id="138" name="Google Shape;138;p26"/>
          <p:cNvPicPr preferRelativeResize="0"/>
          <p:nvPr/>
        </p:nvPicPr>
        <p:blipFill rotWithShape="1">
          <a:blip r:embed="rId3">
            <a:alphaModFix/>
          </a:blip>
          <a:srcRect r="50119"/>
          <a:stretch/>
        </p:blipFill>
        <p:spPr>
          <a:xfrm>
            <a:off x="98140" y="60521"/>
            <a:ext cx="478220" cy="510799"/>
          </a:xfrm>
          <a:prstGeom prst="rect">
            <a:avLst/>
          </a:prstGeom>
          <a:noFill/>
          <a:ln>
            <a:noFill/>
          </a:ln>
        </p:spPr>
      </p:pic>
      <p:sp>
        <p:nvSpPr>
          <p:cNvPr id="139" name="Google Shape;139;p26"/>
          <p:cNvSpPr/>
          <p:nvPr/>
        </p:nvSpPr>
        <p:spPr>
          <a:xfrm>
            <a:off x="43250" y="571335"/>
            <a:ext cx="939000" cy="1838400"/>
          </a:xfrm>
          <a:prstGeom prst="roundRect">
            <a:avLst>
              <a:gd name="adj" fmla="val 16667"/>
            </a:avLst>
          </a:prstGeom>
          <a:solidFill>
            <a:srgbClr val="9CC2E5"/>
          </a:solidFill>
          <a:ln w="12700" cap="flat" cmpd="sng">
            <a:solidFill>
              <a:srgbClr val="1F3763"/>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900"/>
              <a:buFont typeface="Calibri"/>
              <a:buNone/>
            </a:pPr>
            <a:r>
              <a:rPr lang="en-GB" sz="900" b="1" i="0" u="sng" strike="noStrike" cap="none">
                <a:solidFill>
                  <a:schemeClr val="dk1"/>
                </a:solidFill>
                <a:latin typeface="Calibri"/>
                <a:ea typeface="Calibri"/>
                <a:cs typeface="Calibri"/>
                <a:sym typeface="Calibri"/>
              </a:rPr>
              <a:t>Progression model </a:t>
            </a:r>
            <a:endParaRPr sz="900" b="1" i="0" u="sng"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900"/>
              <a:buFont typeface="Calibri"/>
              <a:buNone/>
            </a:pPr>
            <a:r>
              <a:rPr lang="en-GB" sz="900" b="0" i="0" u="none" strike="noStrike" cap="none">
                <a:solidFill>
                  <a:schemeClr val="dk1"/>
                </a:solidFill>
                <a:latin typeface="Calibri"/>
                <a:ea typeface="Calibri"/>
                <a:cs typeface="Calibri"/>
                <a:sym typeface="Calibri"/>
              </a:rPr>
              <a:t>L2 H&amp;SC BTEC Tech AWARD 2022 </a:t>
            </a:r>
            <a:endParaRPr sz="90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aphicFrame>
        <p:nvGraphicFramePr>
          <p:cNvPr id="144" name="Google Shape;144;p27"/>
          <p:cNvGraphicFramePr/>
          <p:nvPr/>
        </p:nvGraphicFramePr>
        <p:xfrm>
          <a:off x="98150" y="2571740"/>
          <a:ext cx="8947700" cy="2455575"/>
        </p:xfrm>
        <a:graphic>
          <a:graphicData uri="http://schemas.openxmlformats.org/drawingml/2006/table">
            <a:tbl>
              <a:tblPr firstRow="1" bandRow="1">
                <a:noFill/>
                <a:tableStyleId>{5169A6A7-582C-4DF5-BD3D-C7E815E76F1F}</a:tableStyleId>
              </a:tblPr>
              <a:tblGrid>
                <a:gridCol w="425675">
                  <a:extLst>
                    <a:ext uri="{9D8B030D-6E8A-4147-A177-3AD203B41FA5}">
                      <a16:colId xmlns:a16="http://schemas.microsoft.com/office/drawing/2014/main" val="20000"/>
                    </a:ext>
                  </a:extLst>
                </a:gridCol>
                <a:gridCol w="2919250">
                  <a:extLst>
                    <a:ext uri="{9D8B030D-6E8A-4147-A177-3AD203B41FA5}">
                      <a16:colId xmlns:a16="http://schemas.microsoft.com/office/drawing/2014/main" val="20001"/>
                    </a:ext>
                  </a:extLst>
                </a:gridCol>
                <a:gridCol w="3261975">
                  <a:extLst>
                    <a:ext uri="{9D8B030D-6E8A-4147-A177-3AD203B41FA5}">
                      <a16:colId xmlns:a16="http://schemas.microsoft.com/office/drawing/2014/main" val="20002"/>
                    </a:ext>
                  </a:extLst>
                </a:gridCol>
                <a:gridCol w="2340800">
                  <a:extLst>
                    <a:ext uri="{9D8B030D-6E8A-4147-A177-3AD203B41FA5}">
                      <a16:colId xmlns:a16="http://schemas.microsoft.com/office/drawing/2014/main" val="20003"/>
                    </a:ext>
                  </a:extLst>
                </a:gridCol>
              </a:tblGrid>
              <a:tr h="1564300">
                <a:tc rowSpan="3">
                  <a:txBody>
                    <a:bodyPr/>
                    <a:lstStyle/>
                    <a:p>
                      <a:pPr marL="0" marR="0" lvl="0" indent="0" algn="l" rtl="0">
                        <a:spcBef>
                          <a:spcPts val="0"/>
                        </a:spcBef>
                        <a:spcAft>
                          <a:spcPts val="0"/>
                        </a:spcAft>
                        <a:buNone/>
                      </a:pPr>
                      <a:r>
                        <a:rPr lang="en-GB" sz="700" u="none" strike="noStrike" cap="none"/>
                        <a:t>Yr </a:t>
                      </a:r>
                      <a:r>
                        <a:rPr lang="en-GB" sz="700"/>
                        <a:t>12</a:t>
                      </a:r>
                      <a:endParaRPr sz="10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700">
                          <a:solidFill>
                            <a:schemeClr val="dk1"/>
                          </a:solidFill>
                        </a:rPr>
                        <a:t>Module 1</a:t>
                      </a:r>
                      <a:endParaRPr sz="1000"/>
                    </a:p>
                    <a:p>
                      <a:pPr marL="0" marR="0" lvl="0" indent="0" algn="l" rtl="0">
                        <a:spcBef>
                          <a:spcPts val="0"/>
                        </a:spcBef>
                        <a:spcAft>
                          <a:spcPts val="0"/>
                        </a:spcAft>
                        <a:buClr>
                          <a:schemeClr val="dk1"/>
                        </a:buClr>
                        <a:buSzPts val="800"/>
                        <a:buFont typeface="Arial"/>
                        <a:buNone/>
                      </a:pPr>
                      <a:r>
                        <a:rPr lang="en-GB" sz="700" u="sng">
                          <a:solidFill>
                            <a:srgbClr val="000000"/>
                          </a:solidFill>
                        </a:rPr>
                        <a:t>Unit 1 - Human Lifespan Development</a:t>
                      </a:r>
                      <a:r>
                        <a:rPr lang="en-GB" sz="700" b="0">
                          <a:solidFill>
                            <a:schemeClr val="dk1"/>
                          </a:solidFill>
                        </a:rPr>
                        <a:t> EXAM</a:t>
                      </a:r>
                      <a:endParaRPr sz="700" b="0">
                        <a:solidFill>
                          <a:schemeClr val="dk1"/>
                        </a:solidFill>
                      </a:endParaRPr>
                    </a:p>
                    <a:p>
                      <a:pPr marL="0" marR="0" lvl="0" indent="0" algn="l" rtl="0">
                        <a:spcBef>
                          <a:spcPts val="0"/>
                        </a:spcBef>
                        <a:spcAft>
                          <a:spcPts val="0"/>
                        </a:spcAft>
                        <a:buNone/>
                      </a:pPr>
                      <a:r>
                        <a:rPr lang="en-GB" sz="700" b="0">
                          <a:solidFill>
                            <a:schemeClr val="dk1"/>
                          </a:solidFill>
                        </a:rPr>
                        <a:t>1. PIES development across the human lifespan, factors affecting human growth and development and effects of ageing </a:t>
                      </a:r>
                      <a:endParaRPr sz="700" b="0">
                        <a:solidFill>
                          <a:schemeClr val="dk1"/>
                        </a:solidFill>
                      </a:endParaRPr>
                    </a:p>
                    <a:p>
                      <a:pPr marL="0" marR="0" lvl="0" indent="0" algn="l" rtl="0">
                        <a:spcBef>
                          <a:spcPts val="0"/>
                        </a:spcBef>
                        <a:spcAft>
                          <a:spcPts val="0"/>
                        </a:spcAft>
                        <a:buNone/>
                      </a:pPr>
                      <a:r>
                        <a:rPr lang="en-GB" sz="700" b="0">
                          <a:solidFill>
                            <a:schemeClr val="dk1"/>
                          </a:solidFill>
                        </a:rPr>
                        <a:t>2.PIES development across the human lifespan, factors affecting human growth and development and effects of ageing </a:t>
                      </a:r>
                      <a:endParaRPr sz="700" b="0">
                        <a:solidFill>
                          <a:schemeClr val="dk1"/>
                        </a:solidFill>
                      </a:endParaRPr>
                    </a:p>
                    <a:p>
                      <a:pPr marL="0" marR="0" lvl="0" indent="0" algn="l" rtl="0">
                        <a:spcBef>
                          <a:spcPts val="0"/>
                        </a:spcBef>
                        <a:spcAft>
                          <a:spcPts val="0"/>
                        </a:spcAft>
                        <a:buNone/>
                      </a:pPr>
                      <a:r>
                        <a:rPr lang="en-GB" sz="700" b="0">
                          <a:solidFill>
                            <a:schemeClr val="dk1"/>
                          </a:solidFill>
                        </a:rPr>
                        <a:t>3.Analyse and evaluate information related to human development theories/models and factors affecting human growth and development </a:t>
                      </a:r>
                      <a:endParaRPr sz="700" b="0">
                        <a:solidFill>
                          <a:schemeClr val="dk1"/>
                        </a:solidFill>
                      </a:endParaRPr>
                    </a:p>
                    <a:p>
                      <a:pPr marL="0" marR="0" lvl="0" indent="0" algn="l" rtl="0">
                        <a:spcBef>
                          <a:spcPts val="0"/>
                        </a:spcBef>
                        <a:spcAft>
                          <a:spcPts val="0"/>
                        </a:spcAft>
                        <a:buNone/>
                      </a:pPr>
                      <a:r>
                        <a:rPr lang="en-GB" sz="700" b="0">
                          <a:solidFill>
                            <a:schemeClr val="dk1"/>
                          </a:solidFill>
                        </a:rPr>
                        <a:t>4.Make connections between theories/models in relation to human development, factors affecting human growth and development and effects of ageing.</a:t>
                      </a:r>
                      <a:endParaRPr sz="700" b="0">
                        <a:solidFill>
                          <a:schemeClr val="dk1"/>
                        </a:solidFill>
                      </a:endParaRPr>
                    </a:p>
                    <a:p>
                      <a:pPr marL="0" marR="0" lvl="0" indent="0" algn="l" rtl="0">
                        <a:spcBef>
                          <a:spcPts val="0"/>
                        </a:spcBef>
                        <a:spcAft>
                          <a:spcPts val="0"/>
                        </a:spcAft>
                        <a:buNone/>
                      </a:pPr>
                      <a:endParaRPr sz="700" b="0">
                        <a:solidFill>
                          <a:schemeClr val="dk1"/>
                        </a:solidFill>
                      </a:endParaRPr>
                    </a:p>
                    <a:p>
                      <a:pPr marL="0" lvl="0" indent="0" algn="l" rtl="0">
                        <a:spcBef>
                          <a:spcPts val="0"/>
                        </a:spcBef>
                        <a:spcAft>
                          <a:spcPts val="0"/>
                        </a:spcAft>
                        <a:buClr>
                          <a:schemeClr val="dk1"/>
                        </a:buClr>
                        <a:buSzPts val="800"/>
                        <a:buFont typeface="Arial"/>
                        <a:buNone/>
                      </a:pPr>
                      <a:r>
                        <a:rPr lang="en-GB" sz="700" b="0">
                          <a:solidFill>
                            <a:schemeClr val="dk1"/>
                          </a:solidFill>
                        </a:rPr>
                        <a:t>Outline, describe, discuss, explain, evaluate, identify, justify, to what extent.</a:t>
                      </a: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700" b="1">
                          <a:solidFill>
                            <a:schemeClr val="dk1"/>
                          </a:solidFill>
                        </a:rPr>
                        <a:t>Module 2</a:t>
                      </a:r>
                      <a:endParaRPr sz="1000"/>
                    </a:p>
                    <a:p>
                      <a:pPr marL="0" marR="0" lvl="0" indent="0" algn="l" rtl="0">
                        <a:spcBef>
                          <a:spcPts val="0"/>
                        </a:spcBef>
                        <a:spcAft>
                          <a:spcPts val="0"/>
                        </a:spcAft>
                        <a:buNone/>
                      </a:pPr>
                      <a:r>
                        <a:rPr lang="en-GB" sz="700" b="0">
                          <a:solidFill>
                            <a:srgbClr val="000000"/>
                          </a:solidFill>
                        </a:rPr>
                        <a:t>Unit 1 revision - January exam</a:t>
                      </a:r>
                      <a:endParaRPr sz="700" b="0">
                        <a:solidFill>
                          <a:srgbClr val="000000"/>
                        </a:solidFill>
                      </a:endParaRPr>
                    </a:p>
                    <a:p>
                      <a:pPr marL="0" marR="0" lvl="0" indent="0" algn="l" rtl="0">
                        <a:spcBef>
                          <a:spcPts val="0"/>
                        </a:spcBef>
                        <a:spcAft>
                          <a:spcPts val="0"/>
                        </a:spcAft>
                        <a:buNone/>
                      </a:pPr>
                      <a:endParaRPr sz="700" b="0">
                        <a:solidFill>
                          <a:schemeClr val="dk1"/>
                        </a:solidFill>
                      </a:endParaRPr>
                    </a:p>
                    <a:p>
                      <a:pPr marL="0" marR="0" lvl="0" indent="0" algn="l" rtl="0">
                        <a:spcBef>
                          <a:spcPts val="0"/>
                        </a:spcBef>
                        <a:spcAft>
                          <a:spcPts val="0"/>
                        </a:spcAft>
                        <a:buNone/>
                      </a:pPr>
                      <a:r>
                        <a:rPr lang="en-GB" sz="700" u="sng">
                          <a:solidFill>
                            <a:schemeClr val="dk1"/>
                          </a:solidFill>
                        </a:rPr>
                        <a:t>Unit 5 - Meeting individual care and support needs </a:t>
                      </a:r>
                      <a:r>
                        <a:rPr lang="en-GB" sz="700" b="0">
                          <a:solidFill>
                            <a:schemeClr val="dk1"/>
                          </a:solidFill>
                        </a:rPr>
                        <a:t>ASSIGNMENT</a:t>
                      </a:r>
                      <a:endParaRPr sz="700" b="0">
                        <a:solidFill>
                          <a:schemeClr val="dk1"/>
                        </a:solidFill>
                      </a:endParaRPr>
                    </a:p>
                    <a:p>
                      <a:pPr marL="0" marR="0" lvl="0" indent="0" algn="l" rtl="0">
                        <a:spcBef>
                          <a:spcPts val="0"/>
                        </a:spcBef>
                        <a:spcAft>
                          <a:spcPts val="0"/>
                        </a:spcAft>
                        <a:buNone/>
                      </a:pPr>
                      <a:r>
                        <a:rPr lang="en-GB" sz="700" b="0">
                          <a:solidFill>
                            <a:schemeClr val="dk1"/>
                          </a:solidFill>
                        </a:rPr>
                        <a:t>A Examine principles, values and skills which underpin meeting the care and support needs of individuals - explain, analyse, assess, evaluate.</a:t>
                      </a:r>
                      <a:endParaRPr sz="700" b="0">
                        <a:solidFill>
                          <a:schemeClr val="dk1"/>
                        </a:solidFill>
                      </a:endParaRPr>
                    </a:p>
                    <a:p>
                      <a:pPr marL="0" marR="0" lvl="0" indent="0" algn="l" rtl="0">
                        <a:spcBef>
                          <a:spcPts val="0"/>
                        </a:spcBef>
                        <a:spcAft>
                          <a:spcPts val="0"/>
                        </a:spcAft>
                        <a:buNone/>
                      </a:pPr>
                      <a:endParaRPr sz="700" b="0">
                        <a:solidFill>
                          <a:schemeClr val="dk1"/>
                        </a:solidFill>
                      </a:endParaRPr>
                    </a:p>
                    <a:p>
                      <a:pPr marL="0" marR="0" lvl="0" indent="0" algn="l" rtl="0">
                        <a:spcBef>
                          <a:spcPts val="0"/>
                        </a:spcBef>
                        <a:spcAft>
                          <a:spcPts val="0"/>
                        </a:spcAft>
                        <a:buNone/>
                      </a:pPr>
                      <a:r>
                        <a:rPr lang="en-GB" sz="700" b="0">
                          <a:solidFill>
                            <a:schemeClr val="dk1"/>
                          </a:solidFill>
                        </a:rPr>
                        <a:t>B Examine the ethical issues involved when providing care and support to meet individual needs - explain, analyse, justify.</a:t>
                      </a:r>
                      <a:endParaRPr sz="700" b="0">
                        <a:solidFill>
                          <a:schemeClr val="dk1"/>
                        </a:solidFill>
                      </a:endParaRPr>
                    </a:p>
                    <a:p>
                      <a:pPr marL="0" marR="0" lvl="0" indent="0" algn="l" rtl="0">
                        <a:spcBef>
                          <a:spcPts val="0"/>
                        </a:spcBef>
                        <a:spcAft>
                          <a:spcPts val="0"/>
                        </a:spcAft>
                        <a:buNone/>
                      </a:pPr>
                      <a:endParaRPr sz="700" b="0">
                        <a:solidFill>
                          <a:schemeClr val="dk1"/>
                        </a:solidFill>
                      </a:endParaRPr>
                    </a:p>
                    <a:p>
                      <a:pPr marL="0" marR="0" lvl="0" indent="0" algn="l" rtl="0">
                        <a:spcBef>
                          <a:spcPts val="0"/>
                        </a:spcBef>
                        <a:spcAft>
                          <a:spcPts val="0"/>
                        </a:spcAft>
                        <a:buNone/>
                      </a:pPr>
                      <a:r>
                        <a:rPr lang="en-GB" sz="700" b="0">
                          <a:solidFill>
                            <a:schemeClr val="dk1"/>
                          </a:solidFill>
                        </a:rPr>
                        <a:t>D Investigate the roles of professionals and how they work together to provide the care and support necessary to meet individual needs - explain, assess, justify.</a:t>
                      </a: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700" b="1">
                          <a:solidFill>
                            <a:schemeClr val="dk1"/>
                          </a:solidFill>
                        </a:rPr>
                        <a:t>Module 3</a:t>
                      </a:r>
                      <a:endParaRPr sz="1000"/>
                    </a:p>
                    <a:p>
                      <a:pPr marL="0" marR="0" lvl="0" indent="0" algn="l" rtl="0">
                        <a:spcBef>
                          <a:spcPts val="0"/>
                        </a:spcBef>
                        <a:spcAft>
                          <a:spcPts val="0"/>
                        </a:spcAft>
                        <a:buNone/>
                      </a:pPr>
                      <a:endParaRPr sz="700" b="0">
                        <a:solidFill>
                          <a:schemeClr val="dk1"/>
                        </a:solidFill>
                      </a:endParaRPr>
                    </a:p>
                    <a:p>
                      <a:pPr marL="0" lvl="0" indent="0" algn="l" rtl="0">
                        <a:spcBef>
                          <a:spcPts val="0"/>
                        </a:spcBef>
                        <a:spcAft>
                          <a:spcPts val="0"/>
                        </a:spcAft>
                        <a:buNone/>
                      </a:pPr>
                      <a:r>
                        <a:rPr lang="en-GB" sz="700" b="0">
                          <a:solidFill>
                            <a:schemeClr val="dk1"/>
                          </a:solidFill>
                        </a:rPr>
                        <a:t>C Investigate the principles behind enabling individuals with care and support needs to overcome challenges - explain, assess, justify.</a:t>
                      </a:r>
                      <a:endParaRPr sz="700" b="0">
                        <a:solidFill>
                          <a:schemeClr val="dk1"/>
                        </a:solidFill>
                      </a:endParaRPr>
                    </a:p>
                    <a:p>
                      <a:pPr marL="0" lvl="0" indent="0" algn="l" rtl="0">
                        <a:spcBef>
                          <a:spcPts val="0"/>
                        </a:spcBef>
                        <a:spcAft>
                          <a:spcPts val="0"/>
                        </a:spcAft>
                        <a:buNone/>
                      </a:pPr>
                      <a:endParaRPr sz="700" b="0">
                        <a:solidFill>
                          <a:schemeClr val="dk1"/>
                        </a:solidFill>
                      </a:endParaRPr>
                    </a:p>
                    <a:p>
                      <a:pPr marL="0" lvl="0" indent="0" algn="l" rtl="0">
                        <a:spcBef>
                          <a:spcPts val="0"/>
                        </a:spcBef>
                        <a:spcAft>
                          <a:spcPts val="0"/>
                        </a:spcAft>
                        <a:buNone/>
                      </a:pPr>
                      <a:r>
                        <a:rPr lang="en-GB" sz="700" b="0">
                          <a:solidFill>
                            <a:schemeClr val="dk1"/>
                          </a:solidFill>
                        </a:rPr>
                        <a:t>Assignment - Task 1 Learning Aim A, B and C (LP) and Task 2 Learning Aim D (SGR).</a:t>
                      </a:r>
                      <a:endParaRPr sz="700" b="0">
                        <a:solidFill>
                          <a:schemeClr val="dk1"/>
                        </a:solidFill>
                      </a:endParaRPr>
                    </a:p>
                    <a:p>
                      <a:pPr marL="0" lvl="0" indent="0" algn="l" rtl="0">
                        <a:spcBef>
                          <a:spcPts val="0"/>
                        </a:spcBef>
                        <a:spcAft>
                          <a:spcPts val="0"/>
                        </a:spcAft>
                        <a:buNone/>
                      </a:pPr>
                      <a:endParaRPr sz="700" b="0">
                        <a:solidFill>
                          <a:schemeClr val="dk1"/>
                        </a:solidFill>
                      </a:endParaRPr>
                    </a:p>
                    <a:p>
                      <a:pPr marL="0" lvl="0" indent="0" algn="l" rtl="0">
                        <a:spcBef>
                          <a:spcPts val="0"/>
                        </a:spcBef>
                        <a:spcAft>
                          <a:spcPts val="0"/>
                        </a:spcAft>
                        <a:buNone/>
                      </a:pPr>
                      <a:r>
                        <a:rPr lang="en-GB" sz="700" b="0">
                          <a:solidFill>
                            <a:schemeClr val="dk1"/>
                          </a:solidFill>
                        </a:rPr>
                        <a:t>*Resit opportunity - Unit 1 if required.</a:t>
                      </a:r>
                      <a:endParaRPr sz="700" b="0">
                        <a:solidFill>
                          <a:schemeClr val="dk1"/>
                        </a:solidFill>
                      </a:endParaRPr>
                    </a:p>
                    <a:p>
                      <a:pPr marL="0" lvl="0" indent="0" algn="l" rtl="0">
                        <a:spcBef>
                          <a:spcPts val="0"/>
                        </a:spcBef>
                        <a:spcAft>
                          <a:spcPts val="0"/>
                        </a:spcAft>
                        <a:buNone/>
                      </a:pPr>
                      <a:endParaRPr sz="700" b="0">
                        <a:solidFill>
                          <a:schemeClr val="dk1"/>
                        </a:solidFill>
                      </a:endParaRPr>
                    </a:p>
                    <a:p>
                      <a:pPr marL="0" lvl="0" indent="0" algn="l" rtl="0">
                        <a:spcBef>
                          <a:spcPts val="0"/>
                        </a:spcBef>
                        <a:spcAft>
                          <a:spcPts val="0"/>
                        </a:spcAft>
                        <a:buClr>
                          <a:schemeClr val="dk1"/>
                        </a:buClr>
                        <a:buFont typeface="Arial"/>
                        <a:buNone/>
                      </a:pPr>
                      <a:r>
                        <a:rPr lang="en-GB" sz="700" b="0">
                          <a:solidFill>
                            <a:schemeClr val="dk1"/>
                          </a:solidFill>
                        </a:rPr>
                        <a:t>May - July Introduction to </a:t>
                      </a:r>
                      <a:r>
                        <a:rPr lang="en-GB" sz="700" u="sng">
                          <a:solidFill>
                            <a:schemeClr val="dk1"/>
                          </a:solidFill>
                        </a:rPr>
                        <a:t>Unit 2 - Working in H&amp;SC</a:t>
                      </a:r>
                      <a:endParaRPr sz="700" u="sng">
                        <a:solidFill>
                          <a:schemeClr val="dk1"/>
                        </a:solidFill>
                      </a:endParaRPr>
                    </a:p>
                    <a:p>
                      <a:pPr marL="342900" marR="0" lvl="0" indent="-209550" algn="l" rtl="0">
                        <a:spcBef>
                          <a:spcPts val="0"/>
                        </a:spcBef>
                        <a:spcAft>
                          <a:spcPts val="0"/>
                        </a:spcAft>
                        <a:buClr>
                          <a:schemeClr val="dk1"/>
                        </a:buClr>
                        <a:buSzPts val="700"/>
                        <a:buChar char="●"/>
                      </a:pPr>
                      <a:r>
                        <a:rPr lang="en-GB" sz="700" b="0">
                          <a:solidFill>
                            <a:schemeClr val="dk1"/>
                          </a:solidFill>
                        </a:rPr>
                        <a:t>Job roles and professionals</a:t>
                      </a:r>
                      <a:endParaRPr sz="700" b="0">
                        <a:solidFill>
                          <a:schemeClr val="dk1"/>
                        </a:solidFill>
                      </a:endParaRPr>
                    </a:p>
                    <a:p>
                      <a:pPr marL="342900" marR="0" lvl="0" indent="-209550" algn="l" rtl="0">
                        <a:spcBef>
                          <a:spcPts val="0"/>
                        </a:spcBef>
                        <a:spcAft>
                          <a:spcPts val="0"/>
                        </a:spcAft>
                        <a:buClr>
                          <a:schemeClr val="dk1"/>
                        </a:buClr>
                        <a:buSzPts val="700"/>
                        <a:buChar char="●"/>
                      </a:pPr>
                      <a:r>
                        <a:rPr lang="en-GB" sz="700" b="0">
                          <a:solidFill>
                            <a:schemeClr val="dk1"/>
                          </a:solidFill>
                        </a:rPr>
                        <a:t>Key tasks and responsibilities</a:t>
                      </a: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70900">
                <a:tc vMerge="1">
                  <a:txBody>
                    <a:bodyPr/>
                    <a:lstStyle/>
                    <a:p>
                      <a:endParaRPr lang="en-US"/>
                    </a:p>
                  </a:txBody>
                  <a:tcPr/>
                </a:tc>
                <a:tc gridSpan="3">
                  <a:txBody>
                    <a:bodyPr/>
                    <a:lstStyle/>
                    <a:p>
                      <a:pPr marL="0" marR="0" lvl="0" indent="0" algn="l" rtl="0">
                        <a:lnSpc>
                          <a:spcPct val="100000"/>
                        </a:lnSpc>
                        <a:spcBef>
                          <a:spcPts val="0"/>
                        </a:spcBef>
                        <a:spcAft>
                          <a:spcPts val="0"/>
                        </a:spcAft>
                        <a:buClr>
                          <a:schemeClr val="dk1"/>
                        </a:buClr>
                        <a:buSzPts val="800"/>
                        <a:buFont typeface="Calibri"/>
                        <a:buNone/>
                      </a:pPr>
                      <a:r>
                        <a:rPr lang="en-GB" sz="700"/>
                        <a:t>Opportunities for cultural capital ‘</a:t>
                      </a:r>
                      <a:r>
                        <a:rPr lang="en-GB" sz="700" i="1"/>
                        <a:t>Essential knowledge for future success</a:t>
                      </a:r>
                      <a:r>
                        <a:rPr lang="en-GB" sz="700"/>
                        <a:t>’:</a:t>
                      </a:r>
                      <a:endParaRPr sz="10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1800">
                <a:tc vMerge="1">
                  <a:txBody>
                    <a:bodyPr/>
                    <a:lstStyle/>
                    <a:p>
                      <a:endParaRPr lang="en-US"/>
                    </a:p>
                  </a:txBody>
                  <a:tcPr/>
                </a:tc>
                <a:tc>
                  <a:txBody>
                    <a:bodyPr/>
                    <a:lstStyle/>
                    <a:p>
                      <a:pPr marL="0" lvl="0" indent="0" algn="l" rtl="0">
                        <a:spcBef>
                          <a:spcPts val="0"/>
                        </a:spcBef>
                        <a:spcAft>
                          <a:spcPts val="0"/>
                        </a:spcAft>
                        <a:buNone/>
                      </a:pPr>
                      <a:r>
                        <a:rPr lang="en-GB" sz="700"/>
                        <a:t>Psychological theories - application on development. </a:t>
                      </a:r>
                      <a:endParaRPr sz="700"/>
                    </a:p>
                    <a:p>
                      <a:pPr marL="0" lvl="0" indent="0" algn="l" rtl="0">
                        <a:spcBef>
                          <a:spcPts val="0"/>
                        </a:spcBef>
                        <a:spcAft>
                          <a:spcPts val="0"/>
                        </a:spcAft>
                        <a:buNone/>
                      </a:pPr>
                      <a:r>
                        <a:rPr lang="en-GB" sz="700"/>
                        <a:t>Holistic nature of health - wide range of impacting factors +/- impacts.</a:t>
                      </a:r>
                      <a:endParaRPr sz="700"/>
                    </a:p>
                    <a:p>
                      <a:pPr marL="0" lvl="0" indent="0" algn="l" rtl="0">
                        <a:spcBef>
                          <a:spcPts val="0"/>
                        </a:spcBef>
                        <a:spcAft>
                          <a:spcPts val="0"/>
                        </a:spcAft>
                        <a:buNone/>
                      </a:pPr>
                      <a:r>
                        <a:rPr lang="en-GB" sz="700"/>
                        <a:t>Ageing population - impact on society.</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700"/>
                        <a:t>Equality - impacts of prejudice, discrimination.</a:t>
                      </a:r>
                      <a:endParaRPr sz="700"/>
                    </a:p>
                    <a:p>
                      <a:pPr marL="0" lvl="0" indent="0" algn="l" rtl="0">
                        <a:spcBef>
                          <a:spcPts val="0"/>
                        </a:spcBef>
                        <a:spcAft>
                          <a:spcPts val="0"/>
                        </a:spcAft>
                        <a:buNone/>
                      </a:pPr>
                      <a:r>
                        <a:rPr lang="en-GB" sz="700"/>
                        <a:t>Skills for working in H&amp;SC.</a:t>
                      </a:r>
                      <a:endParaRPr sz="700"/>
                    </a:p>
                    <a:p>
                      <a:pPr marL="0" lvl="0" indent="0" algn="l" rtl="0">
                        <a:spcBef>
                          <a:spcPts val="0"/>
                        </a:spcBef>
                        <a:spcAft>
                          <a:spcPts val="0"/>
                        </a:spcAft>
                        <a:buNone/>
                      </a:pPr>
                      <a:r>
                        <a:rPr lang="en-GB" sz="700"/>
                        <a:t>Empathy.</a:t>
                      </a:r>
                      <a:endParaRPr sz="700"/>
                    </a:p>
                    <a:p>
                      <a:pPr marL="0" lvl="0" indent="0" algn="l" rtl="0">
                        <a:spcBef>
                          <a:spcPts val="0"/>
                        </a:spcBef>
                        <a:spcAft>
                          <a:spcPts val="0"/>
                        </a:spcAft>
                        <a:buNone/>
                      </a:pPr>
                      <a:r>
                        <a:rPr lang="en-GB" sz="700"/>
                        <a:t>Ethical working - morals, legislation and guidance - application in work settings.</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700"/>
                        <a:t>Assessing individual needs, support required to meet needs - ensuring personalised care.</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20675">
                <a:tc gridSpan="4">
                  <a:txBody>
                    <a:bodyPr/>
                    <a:lstStyle/>
                    <a:p>
                      <a:pPr marL="0" marR="0" lvl="0" indent="0" algn="l" rtl="0">
                        <a:spcBef>
                          <a:spcPts val="0"/>
                        </a:spcBef>
                        <a:spcAft>
                          <a:spcPts val="0"/>
                        </a:spcAft>
                        <a:buNone/>
                      </a:pPr>
                      <a:r>
                        <a:rPr lang="en-GB" sz="700"/>
                        <a:t>Specification - </a:t>
                      </a:r>
                      <a:r>
                        <a:rPr lang="en-GB" sz="700" u="sng">
                          <a:hlinkClick r:id="rId3"/>
                        </a:rPr>
                        <a:t>https://qualifications.pearson.com/content/dam/pdf/BTEC-Nationals/Health-and-Social-Care/2016/specification-and-sample-assessments/9781446938003_BTEC_Nat_ExCert_HSC_AG_Spec_Iss3C.pdf</a:t>
                      </a:r>
                      <a:r>
                        <a:rPr lang="en-GB" sz="700"/>
                        <a:t> </a:t>
                      </a:r>
                      <a:endParaRPr sz="700" u="none" strike="noStrike" cap="none"/>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graphicFrame>
        <p:nvGraphicFramePr>
          <p:cNvPr id="145" name="Google Shape;145;p27"/>
          <p:cNvGraphicFramePr/>
          <p:nvPr/>
        </p:nvGraphicFramePr>
        <p:xfrm>
          <a:off x="1037191" y="148590"/>
          <a:ext cx="8044925" cy="2263290"/>
        </p:xfrm>
        <a:graphic>
          <a:graphicData uri="http://schemas.openxmlformats.org/drawingml/2006/table">
            <a:tbl>
              <a:tblPr firstRow="1" bandRow="1">
                <a:noFill/>
                <a:tableStyleId>{5169A6A7-582C-4DF5-BD3D-C7E815E76F1F}</a:tableStyleId>
              </a:tblPr>
              <a:tblGrid>
                <a:gridCol w="341900">
                  <a:extLst>
                    <a:ext uri="{9D8B030D-6E8A-4147-A177-3AD203B41FA5}">
                      <a16:colId xmlns:a16="http://schemas.microsoft.com/office/drawing/2014/main" val="20000"/>
                    </a:ext>
                  </a:extLst>
                </a:gridCol>
                <a:gridCol w="3018800">
                  <a:extLst>
                    <a:ext uri="{9D8B030D-6E8A-4147-A177-3AD203B41FA5}">
                      <a16:colId xmlns:a16="http://schemas.microsoft.com/office/drawing/2014/main" val="20001"/>
                    </a:ext>
                  </a:extLst>
                </a:gridCol>
                <a:gridCol w="2354225">
                  <a:extLst>
                    <a:ext uri="{9D8B030D-6E8A-4147-A177-3AD203B41FA5}">
                      <a16:colId xmlns:a16="http://schemas.microsoft.com/office/drawing/2014/main" val="20002"/>
                    </a:ext>
                  </a:extLst>
                </a:gridCol>
                <a:gridCol w="2330000">
                  <a:extLst>
                    <a:ext uri="{9D8B030D-6E8A-4147-A177-3AD203B41FA5}">
                      <a16:colId xmlns:a16="http://schemas.microsoft.com/office/drawing/2014/main" val="20003"/>
                    </a:ext>
                  </a:extLst>
                </a:gridCol>
              </a:tblGrid>
              <a:tr h="1653650">
                <a:tc rowSpan="3">
                  <a:txBody>
                    <a:bodyPr/>
                    <a:lstStyle/>
                    <a:p>
                      <a:pPr marL="0" marR="0" lvl="0" indent="0" algn="l" rtl="0">
                        <a:spcBef>
                          <a:spcPts val="0"/>
                        </a:spcBef>
                        <a:spcAft>
                          <a:spcPts val="0"/>
                        </a:spcAft>
                        <a:buNone/>
                      </a:pPr>
                      <a:r>
                        <a:rPr lang="en-GB" sz="700"/>
                        <a:t>Yr 13</a:t>
                      </a:r>
                      <a:endParaRPr sz="7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700">
                          <a:solidFill>
                            <a:schemeClr val="dk1"/>
                          </a:solidFill>
                        </a:rPr>
                        <a:t>Module 1</a:t>
                      </a:r>
                      <a:endParaRPr sz="1000"/>
                    </a:p>
                    <a:p>
                      <a:pPr marL="0" marR="0" lvl="0" indent="0" algn="l" rtl="0">
                        <a:spcBef>
                          <a:spcPts val="0"/>
                        </a:spcBef>
                        <a:spcAft>
                          <a:spcPts val="0"/>
                        </a:spcAft>
                        <a:buNone/>
                      </a:pPr>
                      <a:r>
                        <a:rPr lang="en-GB" sz="700" u="sng">
                          <a:solidFill>
                            <a:schemeClr val="dk1"/>
                          </a:solidFill>
                        </a:rPr>
                        <a:t>Working in H&amp;SC</a:t>
                      </a:r>
                      <a:r>
                        <a:rPr lang="en-GB" sz="700" b="0">
                          <a:solidFill>
                            <a:schemeClr val="dk1"/>
                          </a:solidFill>
                        </a:rPr>
                        <a:t> EXAM</a:t>
                      </a:r>
                      <a:endParaRPr sz="700" b="0">
                        <a:solidFill>
                          <a:schemeClr val="dk1"/>
                        </a:solidFill>
                      </a:endParaRPr>
                    </a:p>
                    <a:p>
                      <a:pPr marL="0" marR="0" lvl="0" indent="0" algn="l" rtl="0">
                        <a:spcBef>
                          <a:spcPts val="0"/>
                        </a:spcBef>
                        <a:spcAft>
                          <a:spcPts val="0"/>
                        </a:spcAft>
                        <a:buNone/>
                      </a:pPr>
                      <a:endParaRPr sz="700" b="0">
                        <a:solidFill>
                          <a:schemeClr val="dk1"/>
                        </a:solidFill>
                      </a:endParaRPr>
                    </a:p>
                    <a:p>
                      <a:pPr marL="0" marR="0" lvl="0" indent="0" algn="l" rtl="0">
                        <a:spcBef>
                          <a:spcPts val="0"/>
                        </a:spcBef>
                        <a:spcAft>
                          <a:spcPts val="0"/>
                        </a:spcAft>
                        <a:buNone/>
                      </a:pPr>
                      <a:r>
                        <a:rPr lang="en-GB" sz="700" b="0">
                          <a:solidFill>
                            <a:schemeClr val="dk1"/>
                          </a:solidFill>
                        </a:rPr>
                        <a:t>1. Service user needs, roles and responsibilities of workers, and working practices within the health and social care sector - identify.</a:t>
                      </a:r>
                      <a:endParaRPr sz="700" b="0">
                        <a:solidFill>
                          <a:schemeClr val="dk1"/>
                        </a:solidFill>
                      </a:endParaRPr>
                    </a:p>
                    <a:p>
                      <a:pPr marL="0" marR="0" lvl="0" indent="0" algn="l" rtl="0">
                        <a:spcBef>
                          <a:spcPts val="0"/>
                        </a:spcBef>
                        <a:spcAft>
                          <a:spcPts val="0"/>
                        </a:spcAft>
                        <a:buNone/>
                      </a:pPr>
                      <a:r>
                        <a:rPr lang="en-GB" sz="700" b="0">
                          <a:solidFill>
                            <a:schemeClr val="dk1"/>
                          </a:solidFill>
                        </a:rPr>
                        <a:t>2. Service user needs, roles and responsibilities of workers, working practices and procedures in the health and social care sector - describe. </a:t>
                      </a:r>
                      <a:endParaRPr sz="700" b="0">
                        <a:solidFill>
                          <a:schemeClr val="dk1"/>
                        </a:solidFill>
                      </a:endParaRPr>
                    </a:p>
                    <a:p>
                      <a:pPr marL="0" marR="0" lvl="0" indent="0" algn="l" rtl="0">
                        <a:spcBef>
                          <a:spcPts val="0"/>
                        </a:spcBef>
                        <a:spcAft>
                          <a:spcPts val="0"/>
                        </a:spcAft>
                        <a:buNone/>
                      </a:pPr>
                      <a:r>
                        <a:rPr lang="en-GB" sz="700" b="0">
                          <a:solidFill>
                            <a:schemeClr val="dk1"/>
                          </a:solidFill>
                        </a:rPr>
                        <a:t>3.Analyse and evaluate information related to the roles and responsibilities of health and social care workers and organisations and how workers and organisations are monitored and regulated - explain.</a:t>
                      </a:r>
                      <a:endParaRPr sz="700" b="0">
                        <a:solidFill>
                          <a:schemeClr val="dk1"/>
                        </a:solidFill>
                      </a:endParaRPr>
                    </a:p>
                    <a:p>
                      <a:pPr marL="0" marR="0" lvl="0" indent="0" algn="l" rtl="0">
                        <a:spcBef>
                          <a:spcPts val="0"/>
                        </a:spcBef>
                        <a:spcAft>
                          <a:spcPts val="0"/>
                        </a:spcAft>
                        <a:buNone/>
                      </a:pPr>
                      <a:r>
                        <a:rPr lang="en-GB" sz="700" b="0">
                          <a:solidFill>
                            <a:schemeClr val="dk1"/>
                          </a:solidFill>
                        </a:rPr>
                        <a:t>4. Make connections between the roles and responsibilities of health and social care workers and organisations, how workers and organisations are monitored and regulated and how multidisciplinary teams work together to meet service user needs - discuss.</a:t>
                      </a:r>
                      <a:endParaRPr sz="700" b="0">
                        <a:solidFill>
                          <a:schemeClr val="dk1"/>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700" b="1">
                          <a:solidFill>
                            <a:schemeClr val="dk1"/>
                          </a:solidFill>
                        </a:rPr>
                        <a:t>Module 2</a:t>
                      </a:r>
                      <a:endParaRPr sz="1000"/>
                    </a:p>
                    <a:p>
                      <a:pPr marL="0" marR="0" lvl="0" indent="0" algn="l" rtl="0">
                        <a:spcBef>
                          <a:spcPts val="0"/>
                        </a:spcBef>
                        <a:spcAft>
                          <a:spcPts val="0"/>
                        </a:spcAft>
                        <a:buNone/>
                      </a:pPr>
                      <a:r>
                        <a:rPr lang="en-GB" sz="700" b="0">
                          <a:solidFill>
                            <a:srgbClr val="000000"/>
                          </a:solidFill>
                        </a:rPr>
                        <a:t>Unit 2 revision - January exam</a:t>
                      </a:r>
                      <a:endParaRPr sz="700" b="0">
                        <a:solidFill>
                          <a:srgbClr val="000000"/>
                        </a:solidFill>
                      </a:endParaRPr>
                    </a:p>
                    <a:p>
                      <a:pPr marL="0" marR="0" lvl="0" indent="0" algn="l" rtl="0">
                        <a:spcBef>
                          <a:spcPts val="0"/>
                        </a:spcBef>
                        <a:spcAft>
                          <a:spcPts val="0"/>
                        </a:spcAft>
                        <a:buNone/>
                      </a:pPr>
                      <a:endParaRPr sz="700" b="0">
                        <a:solidFill>
                          <a:srgbClr val="000000"/>
                        </a:solidFill>
                      </a:endParaRPr>
                    </a:p>
                    <a:p>
                      <a:pPr marL="0" marR="0" lvl="0" indent="0" algn="l" rtl="0">
                        <a:spcBef>
                          <a:spcPts val="0"/>
                        </a:spcBef>
                        <a:spcAft>
                          <a:spcPts val="0"/>
                        </a:spcAft>
                        <a:buNone/>
                      </a:pPr>
                      <a:r>
                        <a:rPr lang="en-GB" sz="700" u="sng">
                          <a:solidFill>
                            <a:srgbClr val="000000"/>
                          </a:solidFill>
                        </a:rPr>
                        <a:t>Unit 14 - Physiological disorders and their care</a:t>
                      </a:r>
                      <a:r>
                        <a:rPr lang="en-GB" sz="700" b="0">
                          <a:solidFill>
                            <a:srgbClr val="000000"/>
                          </a:solidFill>
                        </a:rPr>
                        <a:t> ASSIGNMENT</a:t>
                      </a:r>
                      <a:endParaRPr sz="700" b="0">
                        <a:solidFill>
                          <a:srgbClr val="000000"/>
                        </a:solidFill>
                      </a:endParaRPr>
                    </a:p>
                    <a:p>
                      <a:pPr marL="0" marR="0" lvl="0" indent="0" algn="l" rtl="0">
                        <a:spcBef>
                          <a:spcPts val="0"/>
                        </a:spcBef>
                        <a:spcAft>
                          <a:spcPts val="0"/>
                        </a:spcAft>
                        <a:buNone/>
                      </a:pPr>
                      <a:endParaRPr sz="700" b="0">
                        <a:solidFill>
                          <a:srgbClr val="000000"/>
                        </a:solidFill>
                      </a:endParaRPr>
                    </a:p>
                    <a:p>
                      <a:pPr marL="0" marR="0" lvl="0" indent="0" algn="l" rtl="0">
                        <a:spcBef>
                          <a:spcPts val="0"/>
                        </a:spcBef>
                        <a:spcAft>
                          <a:spcPts val="0"/>
                        </a:spcAft>
                        <a:buNone/>
                      </a:pPr>
                      <a:r>
                        <a:rPr lang="en-GB" sz="700" b="0">
                          <a:solidFill>
                            <a:srgbClr val="000000"/>
                          </a:solidFill>
                        </a:rPr>
                        <a:t>A Investigate the causes and effects of physiological disorders - explain, analyse, evaluate.</a:t>
                      </a:r>
                      <a:endParaRPr sz="700" b="0">
                        <a:solidFill>
                          <a:srgbClr val="000000"/>
                        </a:solidFill>
                      </a:endParaRPr>
                    </a:p>
                    <a:p>
                      <a:pPr marL="0" marR="0" lvl="0" indent="0" algn="l" rtl="0">
                        <a:spcBef>
                          <a:spcPts val="0"/>
                        </a:spcBef>
                        <a:spcAft>
                          <a:spcPts val="0"/>
                        </a:spcAft>
                        <a:buNone/>
                      </a:pPr>
                      <a:endParaRPr sz="700" b="0">
                        <a:solidFill>
                          <a:srgbClr val="000000"/>
                        </a:solidFill>
                      </a:endParaRPr>
                    </a:p>
                    <a:p>
                      <a:pPr marL="0" marR="0" lvl="0" indent="0" algn="l" rtl="0">
                        <a:spcBef>
                          <a:spcPts val="0"/>
                        </a:spcBef>
                        <a:spcAft>
                          <a:spcPts val="0"/>
                        </a:spcAft>
                        <a:buNone/>
                      </a:pPr>
                      <a:r>
                        <a:rPr lang="en-GB" sz="700" b="0">
                          <a:solidFill>
                            <a:srgbClr val="000000"/>
                          </a:solidFill>
                        </a:rPr>
                        <a:t>B Examine the investigation and diagnosis of physiological disorders - compare, assess, justify.</a:t>
                      </a:r>
                      <a:endParaRPr sz="700" b="0">
                        <a:solidFill>
                          <a:srgbClr val="000000"/>
                        </a:solidFill>
                      </a:endParaRPr>
                    </a:p>
                    <a:p>
                      <a:pPr marL="0" marR="0" lvl="0" indent="0" algn="l" rtl="0">
                        <a:spcBef>
                          <a:spcPts val="0"/>
                        </a:spcBef>
                        <a:spcAft>
                          <a:spcPts val="0"/>
                        </a:spcAft>
                        <a:buNone/>
                      </a:pPr>
                      <a:endParaRPr sz="700" b="0">
                        <a:solidFill>
                          <a:srgbClr val="000000"/>
                        </a:solidFill>
                      </a:endParaRPr>
                    </a:p>
                    <a:p>
                      <a:pPr marL="0" marR="0" lvl="0" indent="0" algn="l" rtl="0">
                        <a:spcBef>
                          <a:spcPts val="0"/>
                        </a:spcBef>
                        <a:spcAft>
                          <a:spcPts val="0"/>
                        </a:spcAft>
                        <a:buNone/>
                      </a:pPr>
                      <a:r>
                        <a:rPr lang="en-GB" sz="700" b="0">
                          <a:solidFill>
                            <a:srgbClr val="000000"/>
                          </a:solidFill>
                        </a:rPr>
                        <a:t>C Examine treatment and support for service users with physiological disorders - explain, compare, assess, justify.</a:t>
                      </a:r>
                      <a:endParaRPr sz="700" b="0">
                        <a:solidFill>
                          <a:srgbClr val="000000"/>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700" b="1">
                          <a:solidFill>
                            <a:schemeClr val="dk1"/>
                          </a:solidFill>
                        </a:rPr>
                        <a:t>Module 3</a:t>
                      </a:r>
                      <a:endParaRPr sz="700" b="0">
                        <a:solidFill>
                          <a:schemeClr val="dk1"/>
                        </a:solidFill>
                      </a:endParaRPr>
                    </a:p>
                    <a:p>
                      <a:pPr marL="0" lvl="0" indent="0" algn="l" rtl="0">
                        <a:spcBef>
                          <a:spcPts val="0"/>
                        </a:spcBef>
                        <a:spcAft>
                          <a:spcPts val="0"/>
                        </a:spcAft>
                        <a:buClr>
                          <a:schemeClr val="dk1"/>
                        </a:buClr>
                        <a:buFont typeface="Arial"/>
                        <a:buNone/>
                      </a:pPr>
                      <a:r>
                        <a:rPr lang="en-GB" sz="700" b="0">
                          <a:solidFill>
                            <a:schemeClr val="dk1"/>
                          </a:solidFill>
                        </a:rPr>
                        <a:t>D Develop a treatment plan for service users with physiological disorders to meet their needs - assess, plan, explain, review, justify.</a:t>
                      </a:r>
                      <a:endParaRPr sz="700" b="0">
                        <a:solidFill>
                          <a:schemeClr val="dk1"/>
                        </a:solidFill>
                      </a:endParaRPr>
                    </a:p>
                    <a:p>
                      <a:pPr marL="0" marR="0" lvl="0" indent="0" algn="l" rtl="0">
                        <a:spcBef>
                          <a:spcPts val="0"/>
                        </a:spcBef>
                        <a:spcAft>
                          <a:spcPts val="0"/>
                        </a:spcAft>
                        <a:buNone/>
                      </a:pPr>
                      <a:endParaRPr sz="700" b="0">
                        <a:solidFill>
                          <a:srgbClr val="000000"/>
                        </a:solidFill>
                      </a:endParaRPr>
                    </a:p>
                    <a:p>
                      <a:pPr marL="0" marR="0" lvl="0" indent="0" algn="l" rtl="0">
                        <a:spcBef>
                          <a:spcPts val="0"/>
                        </a:spcBef>
                        <a:spcAft>
                          <a:spcPts val="0"/>
                        </a:spcAft>
                        <a:buNone/>
                      </a:pPr>
                      <a:endParaRPr sz="700" b="0">
                        <a:solidFill>
                          <a:srgbClr val="000000"/>
                        </a:solidFill>
                      </a:endParaRPr>
                    </a:p>
                    <a:p>
                      <a:pPr marL="0" marR="0" lvl="0" indent="0" algn="l" rtl="0">
                        <a:spcBef>
                          <a:spcPts val="0"/>
                        </a:spcBef>
                        <a:spcAft>
                          <a:spcPts val="0"/>
                        </a:spcAft>
                        <a:buNone/>
                      </a:pPr>
                      <a:r>
                        <a:rPr lang="en-GB" sz="700" b="0">
                          <a:solidFill>
                            <a:srgbClr val="000000"/>
                          </a:solidFill>
                        </a:rPr>
                        <a:t>*Resit opportunity - Unit 2 if required.</a:t>
                      </a:r>
                      <a:endParaRPr sz="700" b="0">
                        <a:solidFill>
                          <a:srgbClr val="000000"/>
                        </a:solidFill>
                      </a:endParaRPr>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59400">
                <a:tc vMerge="1">
                  <a:txBody>
                    <a:bodyPr/>
                    <a:lstStyle/>
                    <a:p>
                      <a:endParaRPr lang="en-US"/>
                    </a:p>
                  </a:txBody>
                  <a:tcPr/>
                </a:tc>
                <a:tc gridSpan="3">
                  <a:txBody>
                    <a:bodyPr/>
                    <a:lstStyle/>
                    <a:p>
                      <a:pPr marL="0" marR="0" lvl="0" indent="0" algn="l" rtl="0">
                        <a:lnSpc>
                          <a:spcPct val="100000"/>
                        </a:lnSpc>
                        <a:spcBef>
                          <a:spcPts val="0"/>
                        </a:spcBef>
                        <a:spcAft>
                          <a:spcPts val="0"/>
                        </a:spcAft>
                        <a:buClr>
                          <a:schemeClr val="dk1"/>
                        </a:buClr>
                        <a:buSzPts val="800"/>
                        <a:buFont typeface="Calibri"/>
                        <a:buNone/>
                      </a:pPr>
                      <a:r>
                        <a:rPr lang="en-GB" sz="700"/>
                        <a:t>Opportunities for cultural capital ‘</a:t>
                      </a:r>
                      <a:r>
                        <a:rPr lang="en-GB" sz="700" i="1"/>
                        <a:t>Essential knowledge for future success</a:t>
                      </a:r>
                      <a:r>
                        <a:rPr lang="en-GB" sz="700"/>
                        <a:t>’:</a:t>
                      </a:r>
                      <a:endParaRPr sz="10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41400">
                <a:tc vMerge="1">
                  <a:txBody>
                    <a:bodyPr/>
                    <a:lstStyle/>
                    <a:p>
                      <a:endParaRPr lang="en-US"/>
                    </a:p>
                  </a:txBody>
                  <a:tcPr/>
                </a:tc>
                <a:tc>
                  <a:txBody>
                    <a:bodyPr/>
                    <a:lstStyle/>
                    <a:p>
                      <a:pPr marL="0" lvl="0" indent="0" algn="l" rtl="0">
                        <a:spcBef>
                          <a:spcPts val="0"/>
                        </a:spcBef>
                        <a:spcAft>
                          <a:spcPts val="0"/>
                        </a:spcAft>
                        <a:buNone/>
                      </a:pPr>
                      <a:r>
                        <a:rPr lang="en-GB" sz="600"/>
                        <a:t>Baby First Aid ‘Tumbles and Grumbles’</a:t>
                      </a:r>
                      <a:endParaRPr sz="600"/>
                    </a:p>
                    <a:p>
                      <a:pPr marL="0" lvl="0" indent="0" algn="l" rtl="0">
                        <a:spcBef>
                          <a:spcPts val="0"/>
                        </a:spcBef>
                        <a:spcAft>
                          <a:spcPts val="0"/>
                        </a:spcAft>
                        <a:buNone/>
                      </a:pPr>
                      <a:r>
                        <a:rPr lang="en-GB" sz="600"/>
                        <a:t>Range of professions within H&amp;SC - values for care. </a:t>
                      </a:r>
                      <a:endParaRPr sz="600"/>
                    </a:p>
                    <a:p>
                      <a:pPr marL="0" lvl="0" indent="0" algn="l" rtl="0">
                        <a:spcBef>
                          <a:spcPts val="0"/>
                        </a:spcBef>
                        <a:spcAft>
                          <a:spcPts val="0"/>
                        </a:spcAft>
                        <a:buNone/>
                      </a:pPr>
                      <a:r>
                        <a:rPr lang="en-GB" sz="600"/>
                        <a:t>Monitoring and regulation of settings and professionals - importance of following guidance and legislation. </a:t>
                      </a:r>
                      <a:endParaRPr sz="6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600"/>
                        <a:t>Research skills - academic studies - development of literacy skills / research required for further education.</a:t>
                      </a:r>
                      <a:endParaRPr sz="6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600"/>
                        <a:t>Assessment of needs considering wishes and circumstances. Ability to review treatment plans considering all outcomes. Target setting and barriers to care.</a:t>
                      </a:r>
                      <a:endParaRPr sz="600"/>
                    </a:p>
                  </a:txBody>
                  <a:tcPr marL="68600" marR="6860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pic>
        <p:nvPicPr>
          <p:cNvPr id="146" name="Google Shape;146;p27"/>
          <p:cNvPicPr preferRelativeResize="0"/>
          <p:nvPr/>
        </p:nvPicPr>
        <p:blipFill rotWithShape="1">
          <a:blip r:embed="rId4">
            <a:alphaModFix/>
          </a:blip>
          <a:srcRect r="50119"/>
          <a:stretch/>
        </p:blipFill>
        <p:spPr>
          <a:xfrm>
            <a:off x="102340" y="80771"/>
            <a:ext cx="478220" cy="510799"/>
          </a:xfrm>
          <a:prstGeom prst="rect">
            <a:avLst/>
          </a:prstGeom>
          <a:noFill/>
          <a:ln>
            <a:noFill/>
          </a:ln>
        </p:spPr>
      </p:pic>
      <p:sp>
        <p:nvSpPr>
          <p:cNvPr id="147" name="Google Shape;147;p27"/>
          <p:cNvSpPr/>
          <p:nvPr/>
        </p:nvSpPr>
        <p:spPr>
          <a:xfrm>
            <a:off x="0" y="654833"/>
            <a:ext cx="960900" cy="1623300"/>
          </a:xfrm>
          <a:prstGeom prst="roundRect">
            <a:avLst>
              <a:gd name="adj" fmla="val 16667"/>
            </a:avLst>
          </a:prstGeom>
          <a:solidFill>
            <a:srgbClr val="9CC2E5"/>
          </a:solidFill>
          <a:ln w="12700" cap="flat" cmpd="sng">
            <a:solidFill>
              <a:srgbClr val="1F3763"/>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chemeClr val="dk1"/>
              </a:buClr>
              <a:buSzPts val="900"/>
              <a:buFont typeface="Calibri"/>
              <a:buNone/>
            </a:pPr>
            <a:r>
              <a:rPr lang="en-GB" sz="900" b="1" i="0" u="sng" strike="noStrike" cap="none">
                <a:solidFill>
                  <a:schemeClr val="dk1"/>
                </a:solidFill>
                <a:latin typeface="Calibri"/>
                <a:ea typeface="Calibri"/>
                <a:cs typeface="Calibri"/>
                <a:sym typeface="Calibri"/>
              </a:rPr>
              <a:t>Progression model </a:t>
            </a:r>
            <a:endParaRPr sz="900" b="1" i="0" u="sng"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900"/>
              <a:buFont typeface="Calibri"/>
              <a:buNone/>
            </a:pPr>
            <a:r>
              <a:rPr lang="en-GB" sz="900" b="0" i="0" u="none" strike="noStrike" cap="none">
                <a:solidFill>
                  <a:schemeClr val="dk1"/>
                </a:solidFill>
                <a:latin typeface="Calibri"/>
                <a:ea typeface="Calibri"/>
                <a:cs typeface="Calibri"/>
                <a:sym typeface="Calibri"/>
              </a:rPr>
              <a:t>L</a:t>
            </a:r>
            <a:r>
              <a:rPr lang="en-GB" sz="900">
                <a:solidFill>
                  <a:schemeClr val="dk1"/>
                </a:solidFill>
                <a:latin typeface="Calibri"/>
                <a:ea typeface="Calibri"/>
                <a:cs typeface="Calibri"/>
                <a:sym typeface="Calibri"/>
              </a:rPr>
              <a:t>3</a:t>
            </a:r>
            <a:r>
              <a:rPr lang="en-GB" sz="900" b="0" i="0" u="none" strike="noStrike" cap="none">
                <a:solidFill>
                  <a:schemeClr val="dk1"/>
                </a:solidFill>
                <a:latin typeface="Calibri"/>
                <a:ea typeface="Calibri"/>
                <a:cs typeface="Calibri"/>
                <a:sym typeface="Calibri"/>
              </a:rPr>
              <a:t> H&amp;SC BTEC </a:t>
            </a:r>
            <a:r>
              <a:rPr lang="en-GB" sz="900">
                <a:solidFill>
                  <a:schemeClr val="dk1"/>
                </a:solidFill>
                <a:latin typeface="Calibri"/>
                <a:ea typeface="Calibri"/>
                <a:cs typeface="Calibri"/>
                <a:sym typeface="Calibri"/>
              </a:rPr>
              <a:t>Extended Certificate</a:t>
            </a:r>
            <a:endParaRPr sz="90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900"/>
              <a:buFont typeface="Calibri"/>
              <a:buNone/>
            </a:pPr>
            <a:endParaRPr sz="9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3</Slides>
  <Notes>3</Notes>
  <HiddenSlides>0</HiddenSlide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Simple Light</vt:lpstr>
      <vt:lpstr>Office Theme</vt:lpstr>
      <vt:lpstr>Health and Social Care at St Joseph's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Social Care at St Joseph's </dc:title>
  <cp:revision>1</cp:revision>
  <dcterms:modified xsi:type="dcterms:W3CDTF">2024-07-08T10:39:22Z</dcterms:modified>
</cp:coreProperties>
</file>